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tags/tag7.xml" ContentType="application/vnd.openxmlformats-officedocument.presentationml.tag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2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  <p:sldId id="273" r:id="rId16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000000"/>
    <a:srgbClr val="0040C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avouhlý trojuholník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grpSp>
        <p:nvGrpSpPr>
          <p:cNvPr id="2" name="Skupin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Voľná form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Voľná form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Voľná form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Rovná spojnica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ástupný symbol dátumu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19" name="Zástupný symbol päty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7" name="Výložk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Výložk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  <p:transition spd="slow" advTm="0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Voľná forma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Voľná forma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Pravouhlý trojuholník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Rovná spojnica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Výložk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Výložk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  <p:transition spd="slow" advTm="0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Voľná forma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Voľná forma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Pravouhlý trojuholník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Rovná spojnica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Zástupný symbol nadpis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0" name="Zástupný symbol tex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0" name="Zástupný symbol dátumu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6A812B65-9A1B-42FF-8DDA-365A2B0950AF}" type="datetimeFigureOut">
              <a:rPr lang="sk-SK" smtClean="0"/>
              <a:pPr/>
              <a:t>21.12.2021</a:t>
            </a:fld>
            <a:endParaRPr lang="sk-SK"/>
          </a:p>
        </p:txBody>
      </p:sp>
      <p:sp>
        <p:nvSpPr>
          <p:cNvPr id="22" name="Zástupný symbol päty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sk-SK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Tm="0">
    <p:wipe dir="r"/>
  </p:transition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sk-SK" sz="5400" b="1" dirty="0" smtClean="0">
                <a:solidFill>
                  <a:schemeClr val="accent6">
                    <a:lumMod val="50000"/>
                  </a:schemeClr>
                </a:solidFill>
              </a:rPr>
              <a:t>Lesné spoločenstvo</a:t>
            </a:r>
            <a:br>
              <a:rPr lang="sk-SK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k-SK" sz="5400" dirty="0" smtClean="0">
                <a:solidFill>
                  <a:schemeClr val="accent6">
                    <a:lumMod val="50000"/>
                  </a:schemeClr>
                </a:solidFill>
              </a:rPr>
              <a:t>Huby</a:t>
            </a:r>
            <a:r>
              <a:rPr lang="sk-SK" sz="5400" b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sk-SK" sz="54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sk-SK" sz="5400" b="1" dirty="0" smtClean="0">
                <a:solidFill>
                  <a:schemeClr val="accent6">
                    <a:lumMod val="50000"/>
                  </a:schemeClr>
                </a:solidFill>
              </a:rPr>
              <a:t>Biológia 7. roč. variant A</a:t>
            </a:r>
            <a:endParaRPr lang="sk-SK" sz="5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66800" y="3886200"/>
            <a:ext cx="7696200" cy="1752600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/>
                </a:solidFill>
              </a:rPr>
              <a:t>                             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                           </a:t>
            </a:r>
          </a:p>
          <a:p>
            <a:r>
              <a:rPr lang="sk-SK" b="1" dirty="0" smtClean="0">
                <a:solidFill>
                  <a:schemeClr val="tx1"/>
                </a:solidFill>
              </a:rPr>
              <a:t>                                  Mgr. Mária Zubková</a:t>
            </a:r>
            <a:endParaRPr lang="sk-SK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Tajemství lesa: stromy mají vrásky a vůní vysílají důležité signály  ostatním - Deník.cz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819400"/>
            <a:ext cx="7239000" cy="1828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ut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676400" y="457200"/>
            <a:ext cx="6327373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Aj jedlé huby môžu uškodiť</a:t>
            </a:r>
            <a:endParaRPr lang="sk-SK" sz="4000" dirty="0"/>
          </a:p>
        </p:txBody>
      </p:sp>
      <p:sp>
        <p:nvSpPr>
          <p:cNvPr id="3" name="BlokTextu 2"/>
          <p:cNvSpPr txBox="1"/>
          <p:nvPr/>
        </p:nvSpPr>
        <p:spPr>
          <a:xfrm>
            <a:off x="533400" y="1524000"/>
            <a:ext cx="7239000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Keď prinesieš domov huby, nezabudni: </a:t>
            </a: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457200" y="2514600"/>
            <a:ext cx="7162800" cy="3752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plodnice vyložiť z košíka,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znovu si </a:t>
            </a:r>
            <a:r>
              <a:rPr lang="sk-SK" sz="2400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overiť, či sú huby jedlé</a:t>
            </a: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červivé vyhodiť,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čo najskôr </a:t>
            </a: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huby spotrebovať,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Nikdy </a:t>
            </a:r>
            <a:r>
              <a:rPr lang="sk-SK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nejedz surové huby</a:t>
            </a: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, potrebujú dobrú tepelnú úpravu,</a:t>
            </a:r>
          </a:p>
          <a:p>
            <a:pPr marL="432000" indent="-324000">
              <a:spcAft>
                <a:spcPts val="1057"/>
              </a:spcAft>
              <a:buClr>
                <a:srgbClr val="91D93F"/>
              </a:buClr>
              <a:buSzPct val="45000"/>
              <a:buFont typeface="Wingdings" charset="2"/>
              <a:buChar char=""/>
            </a:pPr>
            <a:r>
              <a:rPr lang="sk-SK" sz="2400" b="1" spc="-1" dirty="0" smtClean="0">
                <a:latin typeface="Times New Roman" pitchFamily="18" charset="0"/>
                <a:cs typeface="Times New Roman" pitchFamily="18" charset="0"/>
              </a:rPr>
              <a:t>Zdravé huby môžeš dať sušiť alebo inak konzervovať.</a:t>
            </a:r>
            <a:endParaRPr lang="sk-SK" sz="2400" b="1" spc="-1" dirty="0"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685800"/>
            <a:ext cx="78486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4100" b="1" spc="-1" dirty="0" smtClean="0">
                <a:latin typeface="Times New Roman"/>
              </a:rPr>
              <a:t>Príznaky otravy hubami</a:t>
            </a:r>
            <a:endParaRPr lang="sk-SK" sz="4100" b="1" spc="-1" dirty="0">
              <a:latin typeface="Arial"/>
            </a:endParaRPr>
          </a:p>
        </p:txBody>
      </p:sp>
      <p:sp>
        <p:nvSpPr>
          <p:cNvPr id="23556" name="AutoShape 4" descr="Smrek obyčajný | JUST Sloven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23558" name="AutoShape 6" descr="Smrek obyčajný | JUST Slovensk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8" name="BlokTextu 7"/>
          <p:cNvSpPr txBox="1"/>
          <p:nvPr/>
        </p:nvSpPr>
        <p:spPr>
          <a:xfrm>
            <a:off x="533400" y="1905000"/>
            <a:ext cx="7696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sk-SK" dirty="0" smtClean="0"/>
              <a:t> 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Nevoľnosť</a:t>
            </a:r>
          </a:p>
          <a:p>
            <a:pPr algn="ctr"/>
            <a:endParaRPr lang="sk-SK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Bolesti hlavy</a:t>
            </a:r>
          </a:p>
          <a:p>
            <a:pPr algn="ctr"/>
            <a:endParaRPr lang="sk-SK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Hnačka</a:t>
            </a:r>
          </a:p>
          <a:p>
            <a:pPr algn="ctr">
              <a:buFont typeface="Arial" pitchFamily="34" charset="0"/>
              <a:buChar char="•"/>
            </a:pPr>
            <a:endParaRPr lang="sk-SK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Vracanie</a:t>
            </a:r>
          </a:p>
          <a:p>
            <a:pPr algn="ctr"/>
            <a:endParaRPr lang="sk-SK" sz="2400" b="1" dirty="0" smtClean="0"/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ĺžnik 2"/>
          <p:cNvSpPr/>
          <p:nvPr/>
        </p:nvSpPr>
        <p:spPr>
          <a:xfrm>
            <a:off x="381000" y="685800"/>
            <a:ext cx="78486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4100" b="1" spc="-1" dirty="0" smtClean="0">
                <a:latin typeface="Times New Roman"/>
              </a:rPr>
              <a:t>Prvá pomoc pri otrave hubami</a:t>
            </a:r>
            <a:endParaRPr lang="sk-SK" sz="4100" b="1" spc="-1" dirty="0">
              <a:latin typeface="Arial"/>
            </a:endParaRPr>
          </a:p>
        </p:txBody>
      </p:sp>
      <p:sp>
        <p:nvSpPr>
          <p:cNvPr id="4" name="Obdĺžnik 3"/>
          <p:cNvSpPr/>
          <p:nvPr/>
        </p:nvSpPr>
        <p:spPr>
          <a:xfrm>
            <a:off x="609600" y="2209800"/>
            <a:ext cx="6629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vyvolať zvracanie,  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okamžite vyhľadať lekársku pomoc! </a:t>
            </a:r>
          </a:p>
          <a:p>
            <a:pPr>
              <a:lnSpc>
                <a:spcPct val="150000"/>
              </a:lnSpc>
            </a:pP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14" descr="C:\Users\Hanka\AppData\Local\Microsoft\Windows\Temporary Internet Files\Content.IE5\HDGHEJB5\MC900433636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00600" y="4114800"/>
            <a:ext cx="3657600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838200" y="685800"/>
            <a:ext cx="7467600" cy="769441"/>
          </a:xfrm>
          <a:prstGeom prst="rect">
            <a:avLst/>
          </a:prstGeom>
          <a:solidFill>
            <a:srgbClr val="002060"/>
          </a:solidFill>
        </p:spPr>
        <p:txBody>
          <a:bodyPr wrap="square">
            <a:spAutoFit/>
          </a:bodyPr>
          <a:lstStyle/>
          <a:p>
            <a:r>
              <a:rPr lang="sk-SK" sz="4400" spc="-1" dirty="0" smtClean="0">
                <a:latin typeface="Times New Roman"/>
              </a:rPr>
              <a:t>Význam húb s plodnicami</a:t>
            </a:r>
            <a:endParaRPr lang="sk-SK" sz="4400" spc="-1" dirty="0">
              <a:latin typeface="Arial"/>
            </a:endParaRPr>
          </a:p>
        </p:txBody>
      </p:sp>
      <p:sp>
        <p:nvSpPr>
          <p:cNvPr id="7" name="Obdĺžnik 6"/>
          <p:cNvSpPr/>
          <p:nvPr/>
        </p:nvSpPr>
        <p:spPr>
          <a:xfrm>
            <a:off x="8367667" y="4751844"/>
            <a:ext cx="18473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endParaRPr lang="sk-SK" sz="2200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8" name="CustomShape 4"/>
          <p:cNvSpPr/>
          <p:nvPr/>
        </p:nvSpPr>
        <p:spPr>
          <a:xfrm>
            <a:off x="457200" y="2362200"/>
            <a:ext cx="3352800" cy="8382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Spestrujú náš jedálny lístok.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9" name="CustomShape 4"/>
          <p:cNvSpPr/>
          <p:nvPr/>
        </p:nvSpPr>
        <p:spPr>
          <a:xfrm>
            <a:off x="4800600" y="2438400"/>
            <a:ext cx="3657600" cy="9906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Ich zber má rekreačný význam.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  <p:sp>
        <p:nvSpPr>
          <p:cNvPr id="10" name="CustomShape 4"/>
          <p:cNvSpPr/>
          <p:nvPr/>
        </p:nvSpPr>
        <p:spPr>
          <a:xfrm>
            <a:off x="2590800" y="4648200"/>
            <a:ext cx="4411800" cy="990600"/>
          </a:xfrm>
          <a:prstGeom prst="ellipse">
            <a:avLst/>
          </a:prstGeom>
          <a:solidFill>
            <a:srgbClr val="E8F2A1"/>
          </a:solidFill>
          <a:ln w="10800">
            <a:solidFill>
              <a:srgbClr val="127622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 anchor="ctr">
            <a:noAutofit/>
          </a:bodyPr>
          <a:lstStyle/>
          <a:p>
            <a:pPr algn="ctr"/>
            <a:r>
              <a:rPr lang="sk-SK" sz="2200" b="0" strike="noStrike" spc="-1" dirty="0" smtClean="0">
                <a:solidFill>
                  <a:srgbClr val="468A1A"/>
                </a:solidFill>
                <a:latin typeface="Times New Roman"/>
              </a:rPr>
              <a:t>Sú potravou rôznych živočíchov.</a:t>
            </a:r>
            <a:endParaRPr lang="sk-SK" sz="2200" b="0" strike="noStrike" spc="-1" dirty="0">
              <a:solidFill>
                <a:srgbClr val="468A1A"/>
              </a:solidFill>
              <a:latin typeface="Times New Roman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o>
                                        <p:strVal val="-45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45"/>
                                          </p:val>
                                        </p:tav>
                                        <p:tav tm="69900">
                                          <p:val>
                                            <p:strVal val="45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156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124200" y="533400"/>
            <a:ext cx="4468531" cy="723275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sk-SK" sz="4100" spc="-1" dirty="0" smtClean="0">
                <a:latin typeface="Times New Roman"/>
                <a:ea typeface="DejaVu Sans"/>
              </a:rPr>
              <a:t>Teraz je rad na tebe!</a:t>
            </a:r>
            <a:endParaRPr lang="sk-SK" sz="4100" spc="-1" dirty="0">
              <a:latin typeface="Arial"/>
            </a:endParaRPr>
          </a:p>
        </p:txBody>
      </p:sp>
      <p:sp>
        <p:nvSpPr>
          <p:cNvPr id="4" name="BlokTextu 3"/>
          <p:cNvSpPr txBox="1"/>
          <p:nvPr/>
        </p:nvSpPr>
        <p:spPr>
          <a:xfrm>
            <a:off x="457201" y="2133600"/>
            <a:ext cx="71627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Vyhľadaj </a:t>
            </a:r>
            <a:r>
              <a:rPr lang="sk-SK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na internete </a:t>
            </a:r>
            <a:r>
              <a:rPr lang="sk-SK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ďalšie informácie </a:t>
            </a:r>
            <a:r>
              <a:rPr lang="sk-SK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o </a:t>
            </a:r>
            <a:r>
              <a:rPr lang="sk-SK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hubách</a:t>
            </a:r>
            <a:r>
              <a:rPr lang="sk-SK" sz="2400" spc="-1" dirty="0" smtClean="0">
                <a:latin typeface="Times New Roman" pitchFamily="18" charset="0"/>
                <a:ea typeface="DejaVu Sans"/>
                <a:cs typeface="Times New Roman" pitchFamily="18" charset="0"/>
              </a:rPr>
              <a:t>, ktoré rastú v našom lese.</a:t>
            </a:r>
            <a:r>
              <a:rPr lang="sk-SK" sz="2400" spc="-1" dirty="0" smtClean="0">
                <a:solidFill>
                  <a:srgbClr val="468A1A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.</a:t>
            </a:r>
            <a:endParaRPr lang="sk-SK" sz="2400" spc="-1" dirty="0" smtClean="0">
              <a:latin typeface="Times New Roman" pitchFamily="18" charset="0"/>
              <a:cs typeface="Times New Roman" pitchFamily="18" charset="0"/>
            </a:endParaRPr>
          </a:p>
          <a:p>
            <a:endParaRPr lang="sk-SK" dirty="0"/>
          </a:p>
        </p:txBody>
      </p:sp>
      <p:pic>
        <p:nvPicPr>
          <p:cNvPr id="25602" name="Picture 2" descr="Dieťa Počítač Študent - Obrázok zdarma na Pixaba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200400"/>
            <a:ext cx="5562600" cy="312420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1676400" y="25146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000" b="1" dirty="0" smtClean="0">
                <a:latin typeface="Times New Roman" pitchFamily="18" charset="0"/>
                <a:cs typeface="Times New Roman" pitchFamily="18" charset="0"/>
              </a:rPr>
              <a:t>Ďakujem za pozornosť. </a:t>
            </a:r>
            <a:endParaRPr lang="sk-SK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ClrTx/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Huby  rastú spolu s machom v najspodnejšom poschodí.</a:t>
            </a:r>
          </a:p>
          <a:p>
            <a:pPr>
              <a:buClrTx/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Vyrastajú z podhubia, ktoré je v pôde.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Výživu získavajú z odumretých rastlín a živočíchov.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Už vieš, že huby majú rozličnú podobu.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sz="2400" dirty="0" smtClean="0">
                <a:latin typeface="Times New Roman" pitchFamily="18" charset="0"/>
                <a:cs typeface="Times New Roman" pitchFamily="18" charset="0"/>
              </a:rPr>
              <a:t>Najznámejšie sú huby s plodnicami. Podľa plodníc sa ich naučíš poznávať.</a:t>
            </a:r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pPr>
              <a:buNone/>
            </a:pPr>
            <a:endParaRPr lang="sk-SK" sz="2400" dirty="0" smtClean="0"/>
          </a:p>
          <a:p>
            <a:endParaRPr lang="sk-SK" sz="2400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sk-SK" sz="4800" b="1" dirty="0" smtClean="0">
                <a:solidFill>
                  <a:schemeClr val="tx1"/>
                </a:solidFill>
                <a:latin typeface="+mj-lt"/>
                <a:cs typeface="Times New Roman" pitchFamily="18" charset="0"/>
              </a:rPr>
              <a:t>HUBY</a:t>
            </a:r>
            <a:endParaRPr lang="sk-SK" sz="4800" b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5" name="Obrázok 4" descr="klobúk s rúrkam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495800"/>
            <a:ext cx="2509664" cy="1920662"/>
          </a:xfrm>
          <a:prstGeom prst="flowChartAlternateProcess">
            <a:avLst/>
          </a:prstGeom>
          <a:ln w="38100">
            <a:solidFill>
              <a:srgbClr val="800000"/>
            </a:solidFill>
          </a:ln>
        </p:spPr>
      </p:pic>
      <p:pic>
        <p:nvPicPr>
          <p:cNvPr id="6" name="Obrázok 5" descr="lysohlavkaherb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95400" y="4419600"/>
            <a:ext cx="2592288" cy="1946489"/>
          </a:xfrm>
          <a:prstGeom prst="roundRect">
            <a:avLst/>
          </a:prstGeom>
          <a:ln w="38100">
            <a:solidFill>
              <a:srgbClr val="800000"/>
            </a:solidFill>
          </a:ln>
        </p:spPr>
      </p:pic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4" name="Picture 17" descr="muchotravka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286000" y="1828800"/>
            <a:ext cx="3169920" cy="3276600"/>
          </a:xfrm>
          <a:noFill/>
        </p:spPr>
      </p:pic>
      <p:sp>
        <p:nvSpPr>
          <p:cNvPr id="6" name="Text Box 23"/>
          <p:cNvSpPr txBox="1">
            <a:spLocks noChangeArrowheads="1"/>
          </p:cNvSpPr>
          <p:nvPr/>
        </p:nvSpPr>
        <p:spPr bwMode="auto">
          <a:xfrm>
            <a:off x="6705600" y="2057400"/>
            <a:ext cx="10795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k-SK" b="1" dirty="0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klobúk</a:t>
            </a:r>
          </a:p>
        </p:txBody>
      </p:sp>
      <p:sp>
        <p:nvSpPr>
          <p:cNvPr id="7" name="Obdĺžnik 6"/>
          <p:cNvSpPr/>
          <p:nvPr/>
        </p:nvSpPr>
        <p:spPr>
          <a:xfrm>
            <a:off x="6781800" y="2895600"/>
            <a:ext cx="10230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prsteň</a:t>
            </a:r>
            <a:endParaRPr lang="sk-SK" b="1" dirty="0">
              <a:solidFill>
                <a:schemeClr val="accent3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6781800" y="3886200"/>
            <a:ext cx="9893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b="1" dirty="0" smtClean="0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hlúbik</a:t>
            </a:r>
            <a:endParaRPr lang="sk-SK" b="1" dirty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6781800" y="4572000"/>
            <a:ext cx="94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b="1" dirty="0" smtClean="0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pošva</a:t>
            </a:r>
            <a:endParaRPr lang="sk-SK" b="1" dirty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Obdĺžnik 10"/>
          <p:cNvSpPr/>
          <p:nvPr/>
        </p:nvSpPr>
        <p:spPr>
          <a:xfrm>
            <a:off x="6705600" y="5410200"/>
            <a:ext cx="13917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b="1" dirty="0" smtClean="0">
                <a:solidFill>
                  <a:srgbClr val="8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podhubie</a:t>
            </a:r>
            <a:endParaRPr lang="sk-SK" b="1" dirty="0">
              <a:solidFill>
                <a:srgbClr val="80000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2" name="Picture 19" descr="C:\Users\Hanka\Desktop\huba s podhubím.jpg"/>
          <p:cNvPicPr>
            <a:picLocks noChangeAspect="1" noChangeArrowheads="1"/>
          </p:cNvPicPr>
          <p:nvPr/>
        </p:nvPicPr>
        <p:blipFill>
          <a:blip r:embed="rId3"/>
          <a:srcRect l="16399" t="63841" r="7558"/>
          <a:stretch>
            <a:fillRect/>
          </a:stretch>
        </p:blipFill>
        <p:spPr bwMode="auto">
          <a:xfrm>
            <a:off x="2286000" y="5029201"/>
            <a:ext cx="3200400" cy="1142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20"/>
          <p:cNvSpPr>
            <a:spLocks noChangeShapeType="1"/>
          </p:cNvSpPr>
          <p:nvPr/>
        </p:nvSpPr>
        <p:spPr bwMode="auto">
          <a:xfrm flipH="1" flipV="1">
            <a:off x="4648200" y="2286000"/>
            <a:ext cx="20891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5" name="Line 20"/>
          <p:cNvSpPr>
            <a:spLocks noChangeShapeType="1"/>
          </p:cNvSpPr>
          <p:nvPr/>
        </p:nvSpPr>
        <p:spPr bwMode="auto">
          <a:xfrm flipH="1" flipV="1">
            <a:off x="4648200" y="3048000"/>
            <a:ext cx="20891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6" name="Line 20"/>
          <p:cNvSpPr>
            <a:spLocks noChangeShapeType="1"/>
          </p:cNvSpPr>
          <p:nvPr/>
        </p:nvSpPr>
        <p:spPr bwMode="auto">
          <a:xfrm flipH="1" flipV="1">
            <a:off x="4648200" y="4038600"/>
            <a:ext cx="20891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7" name="Line 20"/>
          <p:cNvSpPr>
            <a:spLocks noChangeShapeType="1"/>
          </p:cNvSpPr>
          <p:nvPr/>
        </p:nvSpPr>
        <p:spPr bwMode="auto">
          <a:xfrm flipH="1" flipV="1">
            <a:off x="4648200" y="4800600"/>
            <a:ext cx="20891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18" name="Line 20"/>
          <p:cNvSpPr>
            <a:spLocks noChangeShapeType="1"/>
          </p:cNvSpPr>
          <p:nvPr/>
        </p:nvSpPr>
        <p:spPr bwMode="auto">
          <a:xfrm flipH="1" flipV="1">
            <a:off x="4648200" y="5562600"/>
            <a:ext cx="2089150" cy="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sk-SK"/>
          </a:p>
        </p:txBody>
      </p:sp>
      <p:sp>
        <p:nvSpPr>
          <p:cNvPr id="20" name="BlokTextu 19"/>
          <p:cNvSpPr txBox="1"/>
          <p:nvPr/>
        </p:nvSpPr>
        <p:spPr>
          <a:xfrm>
            <a:off x="1143000" y="609600"/>
            <a:ext cx="67120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4800" dirty="0" smtClean="0">
                <a:latin typeface="+mj-lt"/>
                <a:cs typeface="Times New Roman" pitchFamily="18" charset="0"/>
              </a:rPr>
              <a:t>Plodnice</a:t>
            </a:r>
            <a:r>
              <a:rPr lang="sk-SK" sz="4800" dirty="0" smtClean="0">
                <a:latin typeface="+mj-lt"/>
              </a:rPr>
              <a:t> húb</a:t>
            </a:r>
            <a:r>
              <a:rPr lang="sk-SK" sz="4800" dirty="0" smtClean="0"/>
              <a:t> - stavba</a:t>
            </a:r>
            <a:endParaRPr lang="sk-SK" sz="4800" dirty="0"/>
          </a:p>
        </p:txBody>
      </p:sp>
      <p:sp>
        <p:nvSpPr>
          <p:cNvPr id="21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rtlCol="0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k-SK" sz="41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953000"/>
          </a:xfr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sk-SK" sz="2800" b="1" spc="-1" dirty="0" smtClean="0">
              <a:solidFill>
                <a:srgbClr val="000000"/>
              </a:solidFill>
              <a:latin typeface="Times New Roman"/>
              <a:ea typeface="DejaVu Sans"/>
            </a:endParaRPr>
          </a:p>
          <a:p>
            <a:pPr>
              <a:lnSpc>
                <a:spcPct val="100000"/>
              </a:lnSpc>
            </a:pPr>
            <a:endParaRPr lang="sk-SK" sz="2800" spc="-1" dirty="0" smtClean="0">
              <a:solidFill>
                <a:schemeClr val="tx1"/>
              </a:solidFill>
              <a:latin typeface="Times New Roman"/>
              <a:ea typeface="DejaVu Sans"/>
            </a:endParaRPr>
          </a:p>
          <a:p>
            <a:pPr>
              <a:buClr>
                <a:schemeClr val="tx1"/>
              </a:buClr>
              <a:buNone/>
            </a:pPr>
            <a:r>
              <a:rPr lang="sk-SK" sz="2800" spc="-1" dirty="0" smtClean="0">
                <a:solidFill>
                  <a:srgbClr val="000000"/>
                </a:solidFill>
                <a:latin typeface="Times New Roman"/>
                <a:ea typeface="Verdana" pitchFamily="34" charset="0"/>
                <a:cs typeface="Verdana" pitchFamily="34" charset="0"/>
              </a:rPr>
              <a:t>   </a:t>
            </a:r>
            <a:r>
              <a:rPr lang="sk-SK" sz="28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44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jedlé -</a:t>
            </a:r>
            <a:r>
              <a:rPr lang="sk-SK" sz="5100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</a:t>
            </a:r>
            <a:r>
              <a:rPr lang="sk-SK" sz="26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p</a:t>
            </a:r>
            <a:r>
              <a:rPr lang="sk-SK" sz="2600" b="1" spc="-1" dirty="0" smtClean="0">
                <a:solidFill>
                  <a:schemeClr val="tx1"/>
                </a:solidFill>
                <a:latin typeface="Times New Roman" pitchFamily="18" charset="0"/>
                <a:ea typeface="DejaVu Sans"/>
                <a:cs typeface="Times New Roman" pitchFamily="18" charset="0"/>
              </a:rPr>
              <a:t>lo</a:t>
            </a:r>
            <a:r>
              <a:rPr lang="sk-SK" sz="2600" b="1" spc="-1" dirty="0" smtClean="0">
                <a:solidFill>
                  <a:schemeClr val="tx1"/>
                </a:solidFill>
                <a:latin typeface="Times New Roman"/>
                <a:ea typeface="DejaVu Sans"/>
              </a:rPr>
              <a:t>dnice húb sú väčšinou chutné a jedlé</a:t>
            </a:r>
          </a:p>
          <a:p>
            <a:pPr>
              <a:buClr>
                <a:schemeClr val="tx1"/>
              </a:buClr>
              <a:buNone/>
            </a:pPr>
            <a:r>
              <a:rPr lang="sk-SK" sz="5100" b="1" spc="-1" dirty="0" smtClean="0">
                <a:solidFill>
                  <a:schemeClr val="accent3">
                    <a:lumMod val="50000"/>
                  </a:schemeClr>
                </a:solidFill>
                <a:latin typeface="Times New Roman"/>
                <a:ea typeface="DejaVu Sans"/>
              </a:rPr>
              <a:t>  </a:t>
            </a:r>
            <a:r>
              <a:rPr lang="sk-SK" sz="4300" b="1" spc="-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</a:rPr>
              <a:t>ne</a:t>
            </a:r>
            <a:r>
              <a:rPr lang="sk-SK" sz="43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jedlé –</a:t>
            </a:r>
            <a:r>
              <a:rPr lang="sk-SK" sz="5100" b="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sk-SK" sz="2600" b="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tie, ktoré zapáchajú alebo sú horké </a:t>
            </a:r>
          </a:p>
          <a:p>
            <a:pPr>
              <a:buClr>
                <a:schemeClr val="tx1"/>
              </a:buClr>
              <a:buNone/>
            </a:pPr>
            <a:r>
              <a:rPr lang="sk-SK" sz="3600" b="1" spc="-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</a:t>
            </a:r>
            <a:r>
              <a:rPr lang="sk-SK" sz="4300" b="1" spc="-1" dirty="0" smtClean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jedovaté –</a:t>
            </a:r>
            <a:r>
              <a:rPr lang="sk-SK" sz="5100" b="1" spc="-1" dirty="0" smtClean="0">
                <a:solidFill>
                  <a:srgbClr val="C00000"/>
                </a:solidFill>
                <a:latin typeface="Verdana" pitchFamily="34" charset="0"/>
                <a:ea typeface="Verdana" pitchFamily="34" charset="0"/>
                <a:cs typeface="Times New Roman" pitchFamily="18" charset="0"/>
              </a:rPr>
              <a:t> </a:t>
            </a:r>
            <a:r>
              <a:rPr lang="sk-SK" sz="2600" b="1" spc="-1" dirty="0" smtClean="0">
                <a:solidFill>
                  <a:schemeClr val="tx1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niektoré sú až smrteľne jedovaté  </a:t>
            </a:r>
          </a:p>
          <a:p>
            <a:pPr>
              <a:buClr>
                <a:schemeClr val="tx1"/>
              </a:buClr>
            </a:pPr>
            <a:endParaRPr lang="sk-SK" sz="3600" b="1" dirty="0" smtClean="0">
              <a:solidFill>
                <a:srgbClr val="C00000"/>
              </a:solidFill>
              <a:latin typeface="Times New Roman" pitchFamily="18" charset="0"/>
              <a:ea typeface="Verdana" pitchFamily="34" charset="0"/>
              <a:cs typeface="Times New Roman" pitchFamily="18" charset="0"/>
            </a:endParaRPr>
          </a:p>
          <a:p>
            <a:pPr>
              <a:buNone/>
            </a:pPr>
            <a:r>
              <a:rPr lang="sk-SK" sz="3600" b="1" dirty="0" smtClean="0">
                <a:solidFill>
                  <a:srgbClr val="C00000"/>
                </a:solidFill>
                <a:latin typeface="Times New Roman" pitchFamily="18" charset="0"/>
                <a:ea typeface="Verdana" pitchFamily="34" charset="0"/>
                <a:cs typeface="Times New Roman" pitchFamily="18" charset="0"/>
              </a:rPr>
              <a:t>                                      </a:t>
            </a:r>
          </a:p>
          <a:p>
            <a:pPr>
              <a:lnSpc>
                <a:spcPct val="100000"/>
              </a:lnSpc>
            </a:pPr>
            <a:endParaRPr lang="sk-SK" sz="2800" spc="-1" dirty="0" smtClean="0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lang="sk-SK" sz="2800" spc="-1" dirty="0" smtClean="0">
              <a:latin typeface="Arial"/>
            </a:endParaRPr>
          </a:p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371600"/>
          </a:xfr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>
              <a:defRPr/>
            </a:pPr>
            <a:r>
              <a:rPr lang="sk-SK" sz="4800" spc="-1" dirty="0" smtClean="0">
                <a:solidFill>
                  <a:schemeClr val="tx1"/>
                </a:solidFill>
                <a:latin typeface="+mj-lt"/>
              </a:rPr>
              <a:t>Delenie húb</a:t>
            </a:r>
            <a:endParaRPr lang="sk-SK" sz="4800" spc="-1" dirty="0">
              <a:solidFill>
                <a:schemeClr val="tx1"/>
              </a:solidFill>
              <a:latin typeface="+mj-lt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noFill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sk-SK" sz="5300" dirty="0" smtClean="0">
                <a:ln w="1143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sk-SK" sz="5300" dirty="0" smtClean="0">
                <a:ln w="1143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sk-SK" sz="5300" dirty="0" smtClean="0">
                <a:ln w="1143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sk-SK" sz="5300" dirty="0" smtClean="0">
                <a:ln w="1143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sk-SK" sz="5300" dirty="0" smtClean="0">
                <a:ln w="1143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sk-SK" sz="5300" dirty="0" smtClean="0">
                <a:ln w="1143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sk-SK" sz="53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Jedlé</a:t>
            </a:r>
            <a:r>
              <a:rPr lang="sk-SK" sz="5300" dirty="0" smtClean="0">
                <a:ln w="1143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 </a:t>
            </a:r>
            <a:r>
              <a:rPr lang="sk-SK" sz="5300" dirty="0" smtClean="0">
                <a:ln w="11430"/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huby</a:t>
            </a:r>
            <a:r>
              <a:rPr lang="sk-SK" sz="5300" dirty="0" smtClean="0">
                <a:ln w="1143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sk-SK" sz="5300" dirty="0" smtClean="0">
                <a:ln w="1143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sk-SK" sz="5300" dirty="0" smtClean="0">
                <a:ln w="1143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sk-SK" sz="5300" dirty="0" smtClean="0">
                <a:ln w="1143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</a:br>
            <a:r>
              <a:rPr lang="sk-SK" sz="440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/>
            </a:r>
            <a:br>
              <a:rPr lang="sk-SK" sz="4400" dirty="0" smtClean="0">
                <a:ln w="11430"/>
                <a:solidFill>
                  <a:srgbClr val="99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</a:br>
            <a:endParaRPr lang="sk-SK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BlokTextu 5"/>
          <p:cNvSpPr txBox="1"/>
          <p:nvPr/>
        </p:nvSpPr>
        <p:spPr>
          <a:xfrm flipH="1">
            <a:off x="304798" y="1981200"/>
            <a:ext cx="5791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2400" b="1" dirty="0" smtClean="0"/>
          </a:p>
          <a:p>
            <a:pPr>
              <a:buFont typeface="Arial" pitchFamily="34" charset="0"/>
              <a:buChar char="•"/>
            </a:pPr>
            <a:endParaRPr lang="sk-SK" sz="2400" b="1" dirty="0"/>
          </a:p>
        </p:txBody>
      </p:sp>
      <p:pic>
        <p:nvPicPr>
          <p:cNvPr id="10" name="Picture 4" descr="Kuriatko%20jedl%E9%20(Cantharellus%20cibarius)1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28800"/>
            <a:ext cx="2438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" descr="ladislav_pomsar2004_4352_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1828800"/>
            <a:ext cx="2520950" cy="178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milos_regina2005_1786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1828800"/>
            <a:ext cx="2376488" cy="175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Obdĺžnik 12"/>
          <p:cNvSpPr/>
          <p:nvPr/>
        </p:nvSpPr>
        <p:spPr>
          <a:xfrm>
            <a:off x="838200" y="3733800"/>
            <a:ext cx="1744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dirty="0" smtClean="0">
                <a:solidFill>
                  <a:srgbClr val="C00000"/>
                </a:solidFill>
              </a:rPr>
              <a:t>Kuriatko jedlé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733800" y="3733800"/>
            <a:ext cx="160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dirty="0">
                <a:solidFill>
                  <a:srgbClr val="C00000"/>
                </a:solidFill>
              </a:rPr>
              <a:t>Plávka zelená</a:t>
            </a:r>
          </a:p>
        </p:txBody>
      </p:sp>
      <p:sp>
        <p:nvSpPr>
          <p:cNvPr id="15" name="Obdĺžnik 14"/>
          <p:cNvSpPr/>
          <p:nvPr/>
        </p:nvSpPr>
        <p:spPr>
          <a:xfrm>
            <a:off x="6781800" y="3733800"/>
            <a:ext cx="15520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dirty="0" smtClean="0">
                <a:solidFill>
                  <a:srgbClr val="C00000"/>
                </a:solidFill>
              </a:rPr>
              <a:t>Hríb dubový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16" name="Picture 7" descr="Koz%E1k%20brezov%FD%20(Leccinum%20scabrum)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4114800"/>
            <a:ext cx="2447925" cy="183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 descr="masliak_v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348038" y="4149725"/>
            <a:ext cx="2519362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jaroslav_maly2005_2447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248400" y="4114800"/>
            <a:ext cx="2376487" cy="175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bdĺžnik 18"/>
          <p:cNvSpPr/>
          <p:nvPr/>
        </p:nvSpPr>
        <p:spPr>
          <a:xfrm>
            <a:off x="838200" y="5943600"/>
            <a:ext cx="18293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dirty="0" smtClean="0">
                <a:solidFill>
                  <a:srgbClr val="C00000"/>
                </a:solidFill>
              </a:rPr>
              <a:t>Kozák brezový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20" name="Obdĺžnik 19"/>
          <p:cNvSpPr/>
          <p:nvPr/>
        </p:nvSpPr>
        <p:spPr>
          <a:xfrm>
            <a:off x="3657600" y="6019800"/>
            <a:ext cx="2087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dirty="0" smtClean="0">
                <a:solidFill>
                  <a:srgbClr val="C00000"/>
                </a:solidFill>
              </a:rPr>
              <a:t>Masliak obyčajný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21" name="Obdĺžnik 20"/>
          <p:cNvSpPr/>
          <p:nvPr/>
        </p:nvSpPr>
        <p:spPr>
          <a:xfrm>
            <a:off x="6629400" y="5943600"/>
            <a:ext cx="16145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dirty="0" smtClean="0">
                <a:solidFill>
                  <a:srgbClr val="C00000"/>
                </a:solidFill>
              </a:rPr>
              <a:t>Rýdzik pravý</a:t>
            </a:r>
            <a:endParaRPr lang="sk-SK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/>
          <p:cNvSpPr txBox="1"/>
          <p:nvPr/>
        </p:nvSpPr>
        <p:spPr>
          <a:xfrm>
            <a:off x="609600" y="152400"/>
            <a:ext cx="82296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100" b="1" dirty="0" smtClean="0">
                <a:latin typeface="Times New Roman" pitchFamily="18" charset="0"/>
                <a:cs typeface="Times New Roman" pitchFamily="18" charset="0"/>
              </a:rPr>
              <a:t>Jedlé huby</a:t>
            </a:r>
            <a:endParaRPr lang="sk-SK" sz="41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4" descr="jan_suvada2005_2133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62000" y="1295400"/>
            <a:ext cx="1828800" cy="2089150"/>
          </a:xfrm>
          <a:prstGeom prst="rect">
            <a:avLst/>
          </a:prstGeom>
          <a:noFill/>
        </p:spPr>
      </p:pic>
      <p:pic>
        <p:nvPicPr>
          <p:cNvPr id="9" name="Picture 13" descr="untitled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1295400"/>
            <a:ext cx="18097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vladimir_blasko_10731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53200" y="1219200"/>
            <a:ext cx="17541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685800" y="3505200"/>
            <a:ext cx="1654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dirty="0" smtClean="0">
                <a:solidFill>
                  <a:srgbClr val="C00000"/>
                </a:solidFill>
              </a:rPr>
              <a:t>Bedľa vysoká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3581400" y="3505200"/>
            <a:ext cx="20585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dirty="0" smtClean="0">
                <a:solidFill>
                  <a:srgbClr val="C00000"/>
                </a:solidFill>
              </a:rPr>
              <a:t>Suchohríb hnedý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3" name="Obdĺžnik 12"/>
          <p:cNvSpPr/>
          <p:nvPr/>
        </p:nvSpPr>
        <p:spPr>
          <a:xfrm>
            <a:off x="6553200" y="3429000"/>
            <a:ext cx="1787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dirty="0" smtClean="0">
                <a:solidFill>
                  <a:srgbClr val="C00000"/>
                </a:solidFill>
              </a:rPr>
              <a:t>Kozák osikový</a:t>
            </a:r>
            <a:endParaRPr lang="sk-SK" dirty="0">
              <a:solidFill>
                <a:srgbClr val="C00000"/>
              </a:solidFill>
            </a:endParaRPr>
          </a:p>
        </p:txBody>
      </p:sp>
      <p:pic>
        <p:nvPicPr>
          <p:cNvPr id="14" name="Picture 10" descr="pečiarka lesná peter chebe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28800" y="3962400"/>
            <a:ext cx="205105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1" descr="masliak  vladimir Blaško Mg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148263" y="4005263"/>
            <a:ext cx="1862137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BlokTextu 11"/>
          <p:cNvSpPr txBox="1">
            <a:spLocks noChangeArrowheads="1"/>
          </p:cNvSpPr>
          <p:nvPr/>
        </p:nvSpPr>
        <p:spPr bwMode="auto">
          <a:xfrm>
            <a:off x="1828801" y="6172200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C00000"/>
                </a:solidFill>
              </a:rPr>
              <a:t>Pečiarka lesná</a:t>
            </a:r>
          </a:p>
        </p:txBody>
      </p:sp>
      <p:sp>
        <p:nvSpPr>
          <p:cNvPr id="17" name="Obdĺžnik 16"/>
          <p:cNvSpPr/>
          <p:nvPr/>
        </p:nvSpPr>
        <p:spPr>
          <a:xfrm>
            <a:off x="5105400" y="6324600"/>
            <a:ext cx="289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Masliak smrekovcový</a:t>
            </a:r>
            <a:endParaRPr lang="sk-SK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838200" y="838200"/>
            <a:ext cx="7543800" cy="723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100" b="1" dirty="0" smtClean="0"/>
              <a:t>Nejedlé huby</a:t>
            </a:r>
            <a:endParaRPr lang="sk-SK" sz="4100" b="1" dirty="0"/>
          </a:p>
        </p:txBody>
      </p:sp>
      <p:sp>
        <p:nvSpPr>
          <p:cNvPr id="4" name="BlokTextu 3"/>
          <p:cNvSpPr txBox="1"/>
          <p:nvPr/>
        </p:nvSpPr>
        <p:spPr>
          <a:xfrm>
            <a:off x="457200" y="1981200"/>
            <a:ext cx="8001000" cy="1384995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nie sú jedovaté,</a:t>
            </a:r>
          </a:p>
          <a:p>
            <a:pPr>
              <a:buClr>
                <a:schemeClr val="tx1"/>
              </a:buClr>
              <a:buFont typeface="Arial" pitchFamily="34" charset="0"/>
              <a:buChar char="•"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nedajú sa jesť – sú  veľmi horké, štipľavé, majú</a:t>
            </a:r>
          </a:p>
          <a:p>
            <a:pPr>
              <a:buClr>
                <a:schemeClr val="tx1"/>
              </a:buClr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 tvrdú dužinu ...</a:t>
            </a:r>
          </a:p>
        </p:txBody>
      </p:sp>
      <p:pic>
        <p:nvPicPr>
          <p:cNvPr id="7" name="Picture 14" descr="rýdzik žltookrajov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3733800"/>
            <a:ext cx="2736850" cy="182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5" descr="atlas_hub_decoration_image_1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3733800"/>
            <a:ext cx="2700338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untitled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3733800"/>
            <a:ext cx="2106612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BlokTextu 10"/>
          <p:cNvSpPr txBox="1">
            <a:spLocks noChangeArrowheads="1"/>
          </p:cNvSpPr>
          <p:nvPr/>
        </p:nvSpPr>
        <p:spPr bwMode="auto">
          <a:xfrm>
            <a:off x="381000" y="5715000"/>
            <a:ext cx="2743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sk-SK" dirty="0">
                <a:solidFill>
                  <a:srgbClr val="C00000"/>
                </a:solidFill>
              </a:rPr>
              <a:t>Rýdzik žltookrajový</a:t>
            </a:r>
          </a:p>
        </p:txBody>
      </p:sp>
      <p:sp>
        <p:nvSpPr>
          <p:cNvPr id="11" name="Obdĺžnik 10"/>
          <p:cNvSpPr/>
          <p:nvPr/>
        </p:nvSpPr>
        <p:spPr>
          <a:xfrm>
            <a:off x="4114800" y="5715000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Hríb horký</a:t>
            </a:r>
            <a:endParaRPr lang="sk-SK" dirty="0">
              <a:solidFill>
                <a:srgbClr val="C0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6858000" y="5715000"/>
            <a:ext cx="1854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C00000"/>
                </a:solidFill>
              </a:rPr>
              <a:t>Rýdzik kravský</a:t>
            </a:r>
            <a:endParaRPr lang="sk-SK" dirty="0">
              <a:solidFill>
                <a:srgbClr val="C0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381000" y="685800"/>
            <a:ext cx="78486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4100" b="1" spc="-1" dirty="0" smtClean="0">
                <a:latin typeface="Times New Roman"/>
              </a:rPr>
              <a:t>Jedovaté huby</a:t>
            </a:r>
            <a:endParaRPr lang="sk-SK" sz="4100" b="1" spc="-1" dirty="0">
              <a:latin typeface="Arial"/>
            </a:endParaRPr>
          </a:p>
        </p:txBody>
      </p:sp>
      <p:pic>
        <p:nvPicPr>
          <p:cNvPr id="8" name="Picture 10" descr="muchotrávka zelená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600200"/>
            <a:ext cx="2438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dĺžnik 8"/>
          <p:cNvSpPr/>
          <p:nvPr/>
        </p:nvSpPr>
        <p:spPr>
          <a:xfrm>
            <a:off x="609600" y="4343400"/>
            <a:ext cx="24224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k-SK" dirty="0" smtClean="0">
                <a:solidFill>
                  <a:srgbClr val="990000"/>
                </a:solidFill>
              </a:rPr>
              <a:t>Muchotrávka zelená</a:t>
            </a:r>
            <a:endParaRPr lang="sk-SK" dirty="0">
              <a:solidFill>
                <a:srgbClr val="990000"/>
              </a:solidFill>
            </a:endParaRPr>
          </a:p>
        </p:txBody>
      </p:sp>
      <p:pic>
        <p:nvPicPr>
          <p:cNvPr id="10" name="Picture 6" descr="Muchotr%E1vka%20%E8erven%E1%20(Amanita%20muscaria)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53000" y="1752600"/>
            <a:ext cx="27019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Obdĺžnik 10"/>
          <p:cNvSpPr/>
          <p:nvPr/>
        </p:nvSpPr>
        <p:spPr>
          <a:xfrm>
            <a:off x="5181600" y="3733800"/>
            <a:ext cx="2555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dirty="0" smtClean="0">
                <a:solidFill>
                  <a:srgbClr val="990000"/>
                </a:solidFill>
              </a:rPr>
              <a:t>Muchotrávka červená</a:t>
            </a:r>
            <a:endParaRPr lang="sk-SK" dirty="0">
              <a:solidFill>
                <a:srgbClr val="990000"/>
              </a:solidFill>
            </a:endParaRPr>
          </a:p>
        </p:txBody>
      </p:sp>
      <p:pic>
        <p:nvPicPr>
          <p:cNvPr id="12" name="Picture 6" descr="hríb satanský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505200" y="4267200"/>
            <a:ext cx="2376488" cy="1676400"/>
          </a:xfrm>
          <a:prstGeom prst="rect">
            <a:avLst/>
          </a:prstGeom>
          <a:noFill/>
        </p:spPr>
      </p:pic>
      <p:sp>
        <p:nvSpPr>
          <p:cNvPr id="13" name="Obdĺžnik 12"/>
          <p:cNvSpPr/>
          <p:nvPr/>
        </p:nvSpPr>
        <p:spPr>
          <a:xfrm>
            <a:off x="4114800" y="6096000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dirty="0" smtClean="0">
                <a:solidFill>
                  <a:srgbClr val="990000"/>
                </a:solidFill>
              </a:rPr>
              <a:t>Hríb satan</a:t>
            </a:r>
            <a:endParaRPr lang="sk-SK" dirty="0">
              <a:solidFill>
                <a:srgbClr val="990000"/>
              </a:solidFill>
            </a:endParaRPr>
          </a:p>
        </p:txBody>
      </p:sp>
      <p:pic>
        <p:nvPicPr>
          <p:cNvPr id="14" name="Picture 5" descr="michal_gasparik_79348_t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553200" y="4267200"/>
            <a:ext cx="139858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Obdĺžnik 14"/>
          <p:cNvSpPr/>
          <p:nvPr/>
        </p:nvSpPr>
        <p:spPr>
          <a:xfrm>
            <a:off x="6248400" y="6096000"/>
            <a:ext cx="21771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sk-SK" dirty="0" err="1" smtClean="0">
                <a:solidFill>
                  <a:srgbClr val="990000"/>
                </a:solidFill>
              </a:rPr>
              <a:t>Hodvábnica</a:t>
            </a:r>
            <a:r>
              <a:rPr lang="sk-SK" dirty="0" smtClean="0">
                <a:solidFill>
                  <a:srgbClr val="990000"/>
                </a:solidFill>
              </a:rPr>
              <a:t> veľká</a:t>
            </a:r>
            <a:endParaRPr lang="sk-SK" dirty="0">
              <a:solidFill>
                <a:srgbClr val="990000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533400" y="685800"/>
            <a:ext cx="7848600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4100" b="1" spc="-1" dirty="0" smtClean="0">
                <a:latin typeface="Times New Roman"/>
              </a:rPr>
              <a:t>Zásady zberu húb</a:t>
            </a:r>
            <a:endParaRPr lang="sk-SK" sz="4100" b="1" spc="-1" dirty="0">
              <a:latin typeface="Arial"/>
            </a:endParaRPr>
          </a:p>
        </p:txBody>
      </p:sp>
      <p:sp>
        <p:nvSpPr>
          <p:cNvPr id="1028" name="AutoShape 4" descr="ForestPortal Rozlišovanie druhov javor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0" name="AutoShape 6" descr="ForestPortal Rozlišovanie druhov javor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1032" name="AutoShape 8" descr="ForestPortal Rozlišovanie druhov javorov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9" name="BlokTextu 8"/>
          <p:cNvSpPr txBox="1"/>
          <p:nvPr/>
        </p:nvSpPr>
        <p:spPr>
          <a:xfrm>
            <a:off x="304800" y="1981200"/>
            <a:ext cx="830580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sk-SK" b="1" dirty="0" smtClean="0"/>
              <a:t>  </a:t>
            </a: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zbierame iba huby, ktoré </a:t>
            </a:r>
            <a:r>
              <a:rPr lang="sk-SK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poznáme,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 huby zbierame do košíka, aby sa nezaparili, 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 huby nikdy nezbierame do igelitových tašiek,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 plodnice zo zeme opatrne vykrútime, nesmie </a:t>
            </a:r>
          </a:p>
          <a:p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  sa poškodiť podhubie,  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 nožom huby očistíme,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 plodnice starých húb nezbierame,</a:t>
            </a:r>
          </a:p>
          <a:p>
            <a:pPr>
              <a:buFont typeface="Arial" pitchFamily="34" charset="0"/>
              <a:buChar char="•"/>
            </a:pPr>
            <a:r>
              <a:rPr lang="sk-SK" sz="2800" b="1" dirty="0" smtClean="0">
                <a:latin typeface="Times New Roman" pitchFamily="18" charset="0"/>
                <a:cs typeface="Times New Roman" pitchFamily="18" charset="0"/>
              </a:rPr>
              <a:t>  neznáme huby nikdy nerozkopávaj, ani inak nenič.</a:t>
            </a:r>
            <a:endParaRPr lang="sk-SK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k-SK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endParaRPr lang="sk-SK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dĺžnik 9"/>
          <p:cNvSpPr/>
          <p:nvPr/>
        </p:nvSpPr>
        <p:spPr>
          <a:xfrm>
            <a:off x="3478592" y="3244334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endParaRPr lang="sk-SK" b="1" dirty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1|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8|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0.9|1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1|1|1|1|1|0.9|0.8|0.9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la">
  <a:themeElements>
    <a:clrScheme name="Vlastná 1">
      <a:dk1>
        <a:srgbClr val="00B050"/>
      </a:dk1>
      <a:lt1>
        <a:sysClr val="window" lastClr="FFFFFF"/>
      </a:lt1>
      <a:dk2>
        <a:srgbClr val="92D050"/>
      </a:dk2>
      <a:lt2>
        <a:srgbClr val="DEF5FA"/>
      </a:lt2>
      <a:accent1>
        <a:srgbClr val="00B050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ala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al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625</TotalTime>
  <Words>349</Words>
  <PresentationFormat>Prezentácia na obrazovke (4:3)</PresentationFormat>
  <Paragraphs>88</Paragraphs>
  <Slides>15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15</vt:i4>
      </vt:variant>
    </vt:vector>
  </HeadingPairs>
  <TitlesOfParts>
    <vt:vector size="16" baseType="lpstr">
      <vt:lpstr>Hala</vt:lpstr>
      <vt:lpstr>Lesné spoločenstvo Huby Biológia 7. roč. variant A</vt:lpstr>
      <vt:lpstr>HUBY</vt:lpstr>
      <vt:lpstr> </vt:lpstr>
      <vt:lpstr>Delenie húb</vt:lpstr>
      <vt:lpstr>   Jedlé huby   </vt:lpstr>
      <vt:lpstr>Snímka 6</vt:lpstr>
      <vt:lpstr>Snímka 7</vt:lpstr>
      <vt:lpstr>Snímka 8</vt:lpstr>
      <vt:lpstr>Snímka 9</vt:lpstr>
      <vt:lpstr>Snímka 10</vt:lpstr>
      <vt:lpstr>Snímka 11</vt:lpstr>
      <vt:lpstr>Snímka 12</vt:lpstr>
      <vt:lpstr>Snímka 13</vt:lpstr>
      <vt:lpstr>Snímka 14</vt:lpstr>
      <vt:lpstr>Snímka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Lesné spoločenstvo Biológia 7. roč.</dc:title>
  <dc:creator>Zubková</dc:creator>
  <cp:lastModifiedBy>Zubková</cp:lastModifiedBy>
  <cp:revision>84</cp:revision>
  <dcterms:created xsi:type="dcterms:W3CDTF">2021-12-19T19:50:28Z</dcterms:created>
  <dcterms:modified xsi:type="dcterms:W3CDTF">2021-12-21T09:14:15Z</dcterms:modified>
</cp:coreProperties>
</file>