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69" r:id="rId16"/>
    <p:sldId id="270" r:id="rId17"/>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0" d="100"/>
          <a:sy n="70" d="100"/>
        </p:scale>
        <p:origin x="8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C355AD57-945B-4D42-9D6D-4F7A4375157E}" type="datetimeFigureOut">
              <a:rPr lang="sk-SK" smtClean="0"/>
              <a:t>26.03.2021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570387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355AD57-945B-4D42-9D6D-4F7A4375157E}" type="datetimeFigureOut">
              <a:rPr lang="sk-SK" smtClean="0"/>
              <a:t>26.03.2021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207120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355AD57-945B-4D42-9D6D-4F7A4375157E}" type="datetimeFigureOut">
              <a:rPr lang="sk-SK" smtClean="0"/>
              <a:t>26.03.2021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483717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C355AD57-945B-4D42-9D6D-4F7A4375157E}" type="datetimeFigureOut">
              <a:rPr lang="sk-SK" smtClean="0"/>
              <a:t>26.03.2021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2995221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C355AD57-945B-4D42-9D6D-4F7A4375157E}" type="datetimeFigureOut">
              <a:rPr lang="sk-SK" smtClean="0"/>
              <a:t>26.03.2021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9708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C355AD57-945B-4D42-9D6D-4F7A4375157E}" type="datetimeFigureOut">
              <a:rPr lang="sk-SK" smtClean="0"/>
              <a:t>26.03.2021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227869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C355AD57-945B-4D42-9D6D-4F7A4375157E}" type="datetimeFigureOut">
              <a:rPr lang="sk-SK" smtClean="0"/>
              <a:t>26.03.2021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324158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C355AD57-945B-4D42-9D6D-4F7A4375157E}" type="datetimeFigureOut">
              <a:rPr lang="sk-SK" smtClean="0"/>
              <a:t>26.03.2021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285700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C355AD57-945B-4D42-9D6D-4F7A4375157E}" type="datetimeFigureOut">
              <a:rPr lang="sk-SK" smtClean="0"/>
              <a:t>26.03.2021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426376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C355AD57-945B-4D42-9D6D-4F7A4375157E}" type="datetimeFigureOut">
              <a:rPr lang="sk-SK" smtClean="0"/>
              <a:t>26.03.2021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269790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C355AD57-945B-4D42-9D6D-4F7A4375157E}" type="datetimeFigureOut">
              <a:rPr lang="sk-SK" smtClean="0"/>
              <a:t>26.03.2021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7DAE5F5-691E-42E3-BAAF-B47687F44802}" type="slidenum">
              <a:rPr lang="sk-SK" smtClean="0"/>
              <a:t>‹#›</a:t>
            </a:fld>
            <a:endParaRPr lang="sk-SK"/>
          </a:p>
        </p:txBody>
      </p:sp>
    </p:spTree>
    <p:extLst>
      <p:ext uri="{BB962C8B-B14F-4D97-AF65-F5344CB8AC3E}">
        <p14:creationId xmlns:p14="http://schemas.microsoft.com/office/powerpoint/2010/main" val="629875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55AD57-945B-4D42-9D6D-4F7A4375157E}" type="datetimeFigureOut">
              <a:rPr lang="sk-SK" smtClean="0"/>
              <a:t>26.03.2021</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DAE5F5-691E-42E3-BAAF-B47687F44802}" type="slidenum">
              <a:rPr lang="sk-SK" smtClean="0"/>
              <a:t>‹#›</a:t>
            </a:fld>
            <a:endParaRPr lang="sk-SK"/>
          </a:p>
        </p:txBody>
      </p:sp>
    </p:spTree>
    <p:extLst>
      <p:ext uri="{BB962C8B-B14F-4D97-AF65-F5344CB8AC3E}">
        <p14:creationId xmlns:p14="http://schemas.microsoft.com/office/powerpoint/2010/main" val="1124164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ázok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0441" y="154756"/>
            <a:ext cx="6419684" cy="3611072"/>
          </a:xfrm>
          <a:prstGeom prst="rect">
            <a:avLst/>
          </a:prstGeom>
        </p:spPr>
      </p:pic>
      <p:sp>
        <p:nvSpPr>
          <p:cNvPr id="7" name="BlokTextu 6"/>
          <p:cNvSpPr txBox="1"/>
          <p:nvPr/>
        </p:nvSpPr>
        <p:spPr>
          <a:xfrm>
            <a:off x="2734962" y="6112476"/>
            <a:ext cx="5707973" cy="523220"/>
          </a:xfrm>
          <a:prstGeom prst="rect">
            <a:avLst/>
          </a:prstGeom>
          <a:noFill/>
        </p:spPr>
        <p:txBody>
          <a:bodyPr wrap="none" rtlCol="0">
            <a:spAutoFit/>
          </a:bodyPr>
          <a:lstStyle/>
          <a:p>
            <a:r>
              <a:rPr lang="sk-SK" sz="2800" b="1" dirty="0" smtClean="0"/>
              <a:t>Podľa etnologičky Kataríny </a:t>
            </a:r>
            <a:r>
              <a:rPr lang="sk-SK" sz="2800" b="1" dirty="0" err="1" smtClean="0"/>
              <a:t>Nádáskej</a:t>
            </a:r>
            <a:r>
              <a:rPr lang="sk-SK" sz="2800" b="1" dirty="0" smtClean="0"/>
              <a:t>.</a:t>
            </a:r>
            <a:endParaRPr lang="sk-SK" sz="2800" b="1" dirty="0"/>
          </a:p>
        </p:txBody>
      </p:sp>
      <p:sp>
        <p:nvSpPr>
          <p:cNvPr id="8" name="BlokTextu 7"/>
          <p:cNvSpPr txBox="1"/>
          <p:nvPr/>
        </p:nvSpPr>
        <p:spPr>
          <a:xfrm>
            <a:off x="2734962" y="3976977"/>
            <a:ext cx="6001964" cy="1938992"/>
          </a:xfrm>
          <a:prstGeom prst="rect">
            <a:avLst/>
          </a:prstGeom>
          <a:noFill/>
        </p:spPr>
        <p:txBody>
          <a:bodyPr wrap="none" rtlCol="0">
            <a:spAutoFit/>
          </a:bodyPr>
          <a:lstStyle/>
          <a:p>
            <a:r>
              <a:rPr lang="sk-SK" sz="6000" dirty="0" smtClean="0">
                <a:solidFill>
                  <a:schemeClr val="accent6"/>
                </a:solidFill>
              </a:rPr>
              <a:t>	</a:t>
            </a:r>
            <a:r>
              <a:rPr lang="sk-SK" sz="6000" b="1" dirty="0" smtClean="0">
                <a:solidFill>
                  <a:schemeClr val="accent6"/>
                </a:solidFill>
              </a:rPr>
              <a:t>VEĽKÁ NOC </a:t>
            </a:r>
          </a:p>
          <a:p>
            <a:r>
              <a:rPr lang="sk-SK" sz="6000" b="1" dirty="0" smtClean="0">
                <a:solidFill>
                  <a:schemeClr val="accent6"/>
                </a:solidFill>
              </a:rPr>
              <a:t>ZVYKY A TRADÍCIE</a:t>
            </a:r>
            <a:endParaRPr lang="sk-SK" sz="6000" b="1" dirty="0">
              <a:solidFill>
                <a:schemeClr val="accent6"/>
              </a:solidFill>
            </a:endParaRPr>
          </a:p>
        </p:txBody>
      </p:sp>
      <p:pic>
        <p:nvPicPr>
          <p:cNvPr id="9" name="Obrázok 8"/>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115329" y="0"/>
            <a:ext cx="1371571" cy="1425146"/>
          </a:xfrm>
          <a:prstGeom prst="rect">
            <a:avLst/>
          </a:prstGeom>
        </p:spPr>
      </p:pic>
    </p:spTree>
    <p:extLst>
      <p:ext uri="{BB962C8B-B14F-4D97-AF65-F5344CB8AC3E}">
        <p14:creationId xmlns:p14="http://schemas.microsoft.com/office/powerpoint/2010/main" val="3126530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1676400" y="289569"/>
            <a:ext cx="10515600" cy="6321296"/>
          </a:xfrm>
        </p:spPr>
        <p:txBody>
          <a:bodyPr>
            <a:normAutofit/>
          </a:bodyPr>
          <a:lstStyle/>
          <a:p>
            <a:r>
              <a:rPr lang="sk-SK" dirty="0"/>
              <a:t> Šibalo sa vždy skoro ráno, začínalo sa už za tmy, keď vyšlo slnko, </a:t>
            </a:r>
            <a:r>
              <a:rPr lang="sk-SK" dirty="0" smtClean="0"/>
              <a:t>                      už </a:t>
            </a:r>
            <a:r>
              <a:rPr lang="sk-SK" dirty="0"/>
              <a:t>bolo po šibačke. Bol to rituál žičenia a plodnosti. Na východnom Slovensku sa viac pracovalo s vodou, jar tam totiž prichádza neskôr. Voda sa musela nabrať z potoka, z riečky. Tečúca voda sa považovala za živú a dievčina mala byť po obliatí zdravá, vrtká a plodná. </a:t>
            </a:r>
            <a:r>
              <a:rPr lang="sk-SK" dirty="0" smtClean="0"/>
              <a:t>                           Teda </a:t>
            </a:r>
            <a:r>
              <a:rPr lang="sk-SK" dirty="0"/>
              <a:t>išlo presne o to isté, o čo pri šibačke. Tento zvyk prežil </a:t>
            </a:r>
            <a:r>
              <a:rPr lang="sk-SK" dirty="0" smtClean="0"/>
              <a:t>                              aj </a:t>
            </a:r>
            <a:r>
              <a:rPr lang="sk-SK" dirty="0"/>
              <a:t>v kresťanstve, aj keď v protestantskom prostredí mnohé zvyky zanikli</a:t>
            </a:r>
            <a:r>
              <a:rPr lang="sk-SK" dirty="0" smtClean="0"/>
              <a:t>.</a:t>
            </a:r>
          </a:p>
          <a:p>
            <a:r>
              <a:rPr lang="sk-SK" dirty="0"/>
              <a:t>Mládenec dostal za odmenu vyfúknuté, maľované vajíčko. Slobodné dievča dokázalo, aké je zručné, aký má vkus. Niekde sa kraslice volali aj písanky. Dievčina mohla naozaj napísať na vajíčko vyznanie, že má chlapca rada. Ak </a:t>
            </a:r>
            <a:r>
              <a:rPr lang="sk-SK" dirty="0" smtClean="0"/>
              <a:t>chlapec zareagoval, </a:t>
            </a:r>
            <a:r>
              <a:rPr lang="sk-SK" dirty="0"/>
              <a:t>o pár týždňov jej postavil </a:t>
            </a:r>
            <a:r>
              <a:rPr lang="sk-SK" dirty="0" smtClean="0"/>
              <a:t>máj                    </a:t>
            </a:r>
            <a:r>
              <a:rPr lang="sk-SK" dirty="0"/>
              <a:t>a ruka bola v rukáve.</a:t>
            </a:r>
          </a:p>
        </p:txBody>
      </p:sp>
      <p:pic>
        <p:nvPicPr>
          <p:cNvPr id="6" name="Obrázok 5"/>
          <p:cNvPicPr>
            <a:picLocks noChangeAspect="1"/>
          </p:cNvPicPr>
          <p:nvPr/>
        </p:nvPicPr>
        <p:blipFill rotWithShape="1">
          <a:blip r:embed="rId2">
            <a:extLst>
              <a:ext uri="{28A0092B-C50C-407E-A947-70E740481C1C}">
                <a14:useLocalDpi xmlns:a14="http://schemas.microsoft.com/office/drawing/2010/main" val="0"/>
              </a:ext>
            </a:extLst>
          </a:blip>
          <a:srcRect l="12554" t="9163" r="18332" b="19025"/>
          <a:stretch/>
        </p:blipFill>
        <p:spPr>
          <a:xfrm>
            <a:off x="115329" y="0"/>
            <a:ext cx="1371571" cy="1425146"/>
          </a:xfrm>
          <a:prstGeom prst="rect">
            <a:avLst/>
          </a:prstGeom>
        </p:spPr>
      </p:pic>
    </p:spTree>
    <p:extLst>
      <p:ext uri="{BB962C8B-B14F-4D97-AF65-F5344CB8AC3E}">
        <p14:creationId xmlns:p14="http://schemas.microsoft.com/office/powerpoint/2010/main" val="3486270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a:p>
        </p:txBody>
      </p:sp>
      <p:pic>
        <p:nvPicPr>
          <p:cNvPr id="6" name="Zástupný symbol obsah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68020" y="299222"/>
            <a:ext cx="9055960" cy="6216907"/>
          </a:xfrm>
        </p:spPr>
      </p:pic>
      <p:pic>
        <p:nvPicPr>
          <p:cNvPr id="7" name="Obrázok 6"/>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37484536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76400" y="116059"/>
            <a:ext cx="10515600" cy="1325563"/>
          </a:xfrm>
        </p:spPr>
        <p:txBody>
          <a:bodyPr/>
          <a:lstStyle/>
          <a:p>
            <a:r>
              <a:rPr lang="sk-SK" dirty="0" smtClean="0"/>
              <a:t>Kedy sa začali viazať korbáče?</a:t>
            </a:r>
            <a:endParaRPr lang="sk-SK" dirty="0"/>
          </a:p>
        </p:txBody>
      </p:sp>
      <p:sp>
        <p:nvSpPr>
          <p:cNvPr id="3" name="Zástupný symbol obsahu 2"/>
          <p:cNvSpPr>
            <a:spLocks noGrp="1"/>
          </p:cNvSpPr>
          <p:nvPr>
            <p:ph idx="1"/>
          </p:nvPr>
        </p:nvSpPr>
        <p:spPr>
          <a:xfrm>
            <a:off x="1486900" y="1254082"/>
            <a:ext cx="10515600" cy="4351338"/>
          </a:xfrm>
        </p:spPr>
        <p:txBody>
          <a:bodyPr/>
          <a:lstStyle/>
          <a:p>
            <a:r>
              <a:rPr lang="sk-SK" dirty="0"/>
              <a:t>V kresťanskom období. Chlapci si viazali z prútov korbáče, aby si pripomenuli bičovania Krista. </a:t>
            </a:r>
            <a:r>
              <a:rPr lang="sk-SK" dirty="0" smtClean="0"/>
              <a:t>                                                                                   Do </a:t>
            </a:r>
            <a:r>
              <a:rPr lang="sk-SK" dirty="0"/>
              <a:t>ľudového zvyku sa krásne zakomponovala kresťanská symbolika. </a:t>
            </a:r>
            <a:r>
              <a:rPr lang="sk-SK" dirty="0" smtClean="0"/>
              <a:t>                                         Mládenci </a:t>
            </a:r>
            <a:r>
              <a:rPr lang="sk-SK" dirty="0"/>
              <a:t>dostávali postupne na šibáky stužky.</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7871" y="3163459"/>
            <a:ext cx="5296930" cy="3524867"/>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3890085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6081" y="-82378"/>
            <a:ext cx="10515600" cy="1325563"/>
          </a:xfrm>
        </p:spPr>
        <p:txBody>
          <a:bodyPr/>
          <a:lstStyle/>
          <a:p>
            <a:r>
              <a:rPr lang="sk-SK" dirty="0" smtClean="0"/>
              <a:t>Vydaté ženy a šibačka </a:t>
            </a:r>
            <a:endParaRPr lang="sk-SK" dirty="0"/>
          </a:p>
        </p:txBody>
      </p:sp>
      <p:sp>
        <p:nvSpPr>
          <p:cNvPr id="3" name="Zástupný symbol obsahu 2"/>
          <p:cNvSpPr>
            <a:spLocks noGrp="1"/>
          </p:cNvSpPr>
          <p:nvPr>
            <p:ph idx="1"/>
          </p:nvPr>
        </p:nvSpPr>
        <p:spPr>
          <a:xfrm>
            <a:off x="1596081" y="987811"/>
            <a:ext cx="10515600" cy="4351338"/>
          </a:xfrm>
        </p:spPr>
        <p:txBody>
          <a:bodyPr/>
          <a:lstStyle/>
          <a:p>
            <a:r>
              <a:rPr lang="sk-SK" dirty="0" smtClean="0"/>
              <a:t>Vydaté ženy verili</a:t>
            </a:r>
            <a:r>
              <a:rPr lang="sk-SK" dirty="0"/>
              <a:t>, že ak ich chlapci vyšibú, tak budú pekné a zdravé. Najskôr sa nechávali šibať od slobodných a v 20. storočí začali chodiť šibať a polievať aj ženatí muži. V 30. rokoch sa v mestách začali používať voňavky a neskôr maľované vajíčka nahradili cukrovinky. </a:t>
            </a:r>
            <a:endParaRPr lang="sk-SK" dirty="0" smtClean="0"/>
          </a:p>
          <a:p>
            <a:r>
              <a:rPr lang="sk-SK" dirty="0" smtClean="0"/>
              <a:t>Platiť za šibanie sa začalo až </a:t>
            </a:r>
            <a:r>
              <a:rPr lang="sk-SK" dirty="0"/>
              <a:t>začiatkom 20. storočia. No platilo sa iba tým najchudobnejším. Deti si šibaním trošku privyrábali.</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1080" y="3641050"/>
            <a:ext cx="4530812" cy="3017591"/>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3937202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71367" y="0"/>
            <a:ext cx="10515600" cy="1325563"/>
          </a:xfrm>
        </p:spPr>
        <p:txBody>
          <a:bodyPr/>
          <a:lstStyle/>
          <a:p>
            <a:r>
              <a:rPr lang="sk-SK" dirty="0" smtClean="0"/>
              <a:t>Veľkonočné zvyky a socializmus</a:t>
            </a:r>
            <a:endParaRPr lang="sk-SK" dirty="0"/>
          </a:p>
        </p:txBody>
      </p:sp>
      <p:sp>
        <p:nvSpPr>
          <p:cNvPr id="3" name="Zástupný symbol obsahu 2"/>
          <p:cNvSpPr>
            <a:spLocks noGrp="1"/>
          </p:cNvSpPr>
          <p:nvPr>
            <p:ph idx="1"/>
          </p:nvPr>
        </p:nvSpPr>
        <p:spPr>
          <a:xfrm>
            <a:off x="1571367" y="1166597"/>
            <a:ext cx="10515600" cy="4351338"/>
          </a:xfrm>
        </p:spPr>
        <p:txBody>
          <a:bodyPr/>
          <a:lstStyle/>
          <a:p>
            <a:r>
              <a:rPr lang="sk-SK" dirty="0"/>
              <a:t> </a:t>
            </a:r>
            <a:r>
              <a:rPr lang="sk-SK" dirty="0" smtClean="0"/>
              <a:t>Socializmus premenoval </a:t>
            </a:r>
            <a:r>
              <a:rPr lang="sk-SK" dirty="0"/>
              <a:t>Veľkú noc na Sviatky jari. Ideologické prúdy </a:t>
            </a:r>
            <a:r>
              <a:rPr lang="sk-SK" dirty="0" smtClean="0"/>
              <a:t>                      v </a:t>
            </a:r>
            <a:r>
              <a:rPr lang="sk-SK" dirty="0"/>
              <a:t>50. rokoch, najmä v Sovietskom zväze, hovorili o „červených sviatkoch“, boli tendencie, ktoré smerovali k potláčaniu kresťanstva. </a:t>
            </a:r>
            <a:r>
              <a:rPr lang="sk-SK" dirty="0" smtClean="0"/>
              <a:t>     U </a:t>
            </a:r>
            <a:r>
              <a:rPr lang="sk-SK" dirty="0"/>
              <a:t>nás to boli hlavne sviatky jari, všade boli kuriatka, vajíčka. Veriaci kresťania, samozrejme, navštevovali liturgie</a:t>
            </a:r>
            <a:r>
              <a:rPr lang="sk-SK" dirty="0" smtClean="0"/>
              <a:t>.</a:t>
            </a:r>
          </a:p>
          <a:p>
            <a:r>
              <a:rPr lang="sk-SK" dirty="0"/>
              <a:t>V</a:t>
            </a:r>
            <a:r>
              <a:rPr lang="sk-SK" dirty="0" smtClean="0"/>
              <a:t> </a:t>
            </a:r>
            <a:r>
              <a:rPr lang="sk-SK" dirty="0"/>
              <a:t>70. rokoch prišiel trend, keď mestskí ľudia odchádzali na Veľkú noc na chaty a chalupy. Boli tri dni voľna a ľudia ich chceli využiť</a:t>
            </a:r>
            <a:r>
              <a:rPr lang="sk-SK" dirty="0" smtClean="0"/>
              <a:t>.</a:t>
            </a:r>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8465" y="4171924"/>
            <a:ext cx="6116595" cy="2546033"/>
          </a:xfrm>
          <a:prstGeom prst="rect">
            <a:avLst/>
          </a:prstGeom>
        </p:spPr>
      </p:pic>
      <p:pic>
        <p:nvPicPr>
          <p:cNvPr id="6" name="Obrázok 5"/>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1067822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1406567" y="309862"/>
            <a:ext cx="10515600" cy="4351338"/>
          </a:xfrm>
        </p:spPr>
        <p:txBody>
          <a:bodyPr/>
          <a:lstStyle/>
          <a:p>
            <a:r>
              <a:rPr lang="sk-SK" dirty="0" smtClean="0"/>
              <a:t>Na Slovensku sa veľmi rýchlo udomácňuje zvyk z Francúzska či Nemecka, pri ktorom sa hľadajú veľkonočné zajačiky alebo vajíčka. </a:t>
            </a:r>
          </a:p>
          <a:p>
            <a:r>
              <a:rPr lang="sk-SK" dirty="0" smtClean="0"/>
              <a:t>Je úžasné, že zvyk veľkonočnej oblievačky pretrváva takmer 2000 rokov dodnes. V súčasnosti sa tradične dodržiava predovšetkým                       na dedinách, či vo folklórnych súboroch.                                                   Veľkonočné zvyky sa však neustále inovujú. </a:t>
            </a:r>
          </a:p>
          <a:p>
            <a:r>
              <a:rPr lang="sk-SK" dirty="0" smtClean="0"/>
              <a:t>Pretrváva však, že toto obdobie je v prvom rade najväčším kresťanským sviatkom a sviatkom rodiny. </a:t>
            </a:r>
            <a:endParaRPr lang="sk-SK" dirty="0"/>
          </a:p>
        </p:txBody>
      </p:sp>
      <p:pic>
        <p:nvPicPr>
          <p:cNvPr id="4" name="Obrázo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17557" y="3769497"/>
            <a:ext cx="4481384" cy="2987589"/>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90617"/>
            <a:ext cx="1371571" cy="1425146"/>
          </a:xfrm>
          <a:prstGeom prst="rect">
            <a:avLst/>
          </a:prstGeom>
        </p:spPr>
      </p:pic>
    </p:spTree>
    <p:extLst>
      <p:ext uri="{BB962C8B-B14F-4D97-AF65-F5344CB8AC3E}">
        <p14:creationId xmlns:p14="http://schemas.microsoft.com/office/powerpoint/2010/main" val="2164288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58979" y="175655"/>
            <a:ext cx="6139248" cy="1325563"/>
          </a:xfrm>
        </p:spPr>
        <p:txBody>
          <a:bodyPr/>
          <a:lstStyle/>
          <a:p>
            <a:r>
              <a:rPr lang="sk-SK" b="1" dirty="0" smtClean="0"/>
              <a:t>Ďakujem za pozornosť!</a:t>
            </a:r>
            <a:endParaRPr lang="sk-SK" b="1" dirty="0"/>
          </a:p>
        </p:txBody>
      </p:sp>
      <p:sp>
        <p:nvSpPr>
          <p:cNvPr id="3" name="Zástupný symbol obsahu 2"/>
          <p:cNvSpPr>
            <a:spLocks noGrp="1"/>
          </p:cNvSpPr>
          <p:nvPr>
            <p:ph idx="1"/>
          </p:nvPr>
        </p:nvSpPr>
        <p:spPr>
          <a:xfrm>
            <a:off x="871151" y="1731877"/>
            <a:ext cx="10515600" cy="4351338"/>
          </a:xfrm>
        </p:spPr>
        <p:txBody>
          <a:bodyPr/>
          <a:lstStyle/>
          <a:p>
            <a:r>
              <a:rPr lang="sk-SK" dirty="0" smtClean="0"/>
              <a:t>Prezentácia </a:t>
            </a:r>
            <a:r>
              <a:rPr lang="sk-SK" dirty="0" smtClean="0"/>
              <a:t>je spracovaná na základe rozhovoru etnologičky                  Kataríny </a:t>
            </a:r>
            <a:r>
              <a:rPr lang="sk-SK" dirty="0" err="1" smtClean="0"/>
              <a:t>Nádáskej</a:t>
            </a:r>
            <a:r>
              <a:rPr lang="sk-SK" dirty="0" smtClean="0"/>
              <a:t> v Hospodárskych novinách zo dňa 12. 04. </a:t>
            </a:r>
            <a:r>
              <a:rPr lang="sk-SK" dirty="0" smtClean="0"/>
              <a:t>2020</a:t>
            </a:r>
          </a:p>
          <a:p>
            <a:r>
              <a:rPr lang="sk-SK" smtClean="0"/>
              <a:t>Zdroj zborovna.sk</a:t>
            </a:r>
            <a:endParaRPr lang="sk-SK" dirty="0"/>
          </a:p>
        </p:txBody>
      </p:sp>
      <p:pic>
        <p:nvPicPr>
          <p:cNvPr id="4" name="Obrázok 3"/>
          <p:cNvPicPr>
            <a:picLocks noChangeAspect="1"/>
          </p:cNvPicPr>
          <p:nvPr/>
        </p:nvPicPr>
        <p:blipFill rotWithShape="1">
          <a:blip r:embed="rId2">
            <a:extLst>
              <a:ext uri="{28A0092B-C50C-407E-A947-70E740481C1C}">
                <a14:useLocalDpi xmlns:a14="http://schemas.microsoft.com/office/drawing/2010/main" val="0"/>
              </a:ext>
            </a:extLst>
          </a:blip>
          <a:srcRect l="12554" t="9163" r="18332" b="19025"/>
          <a:stretch/>
        </p:blipFill>
        <p:spPr>
          <a:xfrm>
            <a:off x="115329" y="0"/>
            <a:ext cx="1371571" cy="1425146"/>
          </a:xfrm>
          <a:prstGeom prst="rect">
            <a:avLst/>
          </a:prstGeom>
        </p:spPr>
      </p:pic>
    </p:spTree>
    <p:extLst>
      <p:ext uri="{BB962C8B-B14F-4D97-AF65-F5344CB8AC3E}">
        <p14:creationId xmlns:p14="http://schemas.microsoft.com/office/powerpoint/2010/main" val="565489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87590" y="1282927"/>
            <a:ext cx="12119920" cy="1325563"/>
          </a:xfrm>
        </p:spPr>
        <p:txBody>
          <a:bodyPr>
            <a:normAutofit fontScale="90000"/>
          </a:bodyPr>
          <a:lstStyle/>
          <a:p>
            <a:r>
              <a:rPr lang="sk-SK" dirty="0" smtClean="0"/>
              <a:t>Veľká noc je najväčší kresťanský sviatok. </a:t>
            </a:r>
            <a:br>
              <a:rPr lang="sk-SK" dirty="0" smtClean="0"/>
            </a:br>
            <a:r>
              <a:rPr lang="sk-SK" dirty="0" smtClean="0"/>
              <a:t>Pripomíname ukrižovanie a zmŕtvychvstanie                             Ježiša Krista. Tieto udalosti sú centrom kresťanského života. K tomuto obdobiu sa viaže aj množstvo starodávnych zvykov a tradícií. Aby </a:t>
            </a:r>
            <a:r>
              <a:rPr lang="sk-SK" dirty="0"/>
              <a:t>sme si vážili </a:t>
            </a:r>
            <a:r>
              <a:rPr lang="sk-SK" dirty="0" smtClean="0"/>
              <a:t>                  ľudové zvyky a </a:t>
            </a:r>
            <a:r>
              <a:rPr lang="sk-SK" dirty="0"/>
              <a:t>dodržiavali ich, musíme najskôr </a:t>
            </a:r>
            <a:r>
              <a:rPr lang="sk-SK" dirty="0" smtClean="0"/>
              <a:t>                    poznať </a:t>
            </a:r>
            <a:r>
              <a:rPr lang="sk-SK" dirty="0"/>
              <a:t>ich zmysel.</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78385" y="3951214"/>
            <a:ext cx="3875714" cy="2906786"/>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3938079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86900" y="166451"/>
            <a:ext cx="10515600" cy="1325563"/>
          </a:xfrm>
        </p:spPr>
        <p:txBody>
          <a:bodyPr/>
          <a:lstStyle/>
          <a:p>
            <a:r>
              <a:rPr lang="sk-SK" dirty="0" smtClean="0"/>
              <a:t>Veľká noc a predkresťanské obdobie</a:t>
            </a:r>
            <a:endParaRPr lang="sk-SK" dirty="0"/>
          </a:p>
        </p:txBody>
      </p:sp>
      <p:sp>
        <p:nvSpPr>
          <p:cNvPr id="3" name="Zástupný symbol obsahu 2"/>
          <p:cNvSpPr>
            <a:spLocks noGrp="1"/>
          </p:cNvSpPr>
          <p:nvPr>
            <p:ph idx="1"/>
          </p:nvPr>
        </p:nvSpPr>
        <p:spPr>
          <a:xfrm>
            <a:off x="1357184" y="1492014"/>
            <a:ext cx="10515600" cy="4351338"/>
          </a:xfrm>
        </p:spPr>
        <p:txBody>
          <a:bodyPr/>
          <a:lstStyle/>
          <a:p>
            <a:r>
              <a:rPr lang="sk-SK" dirty="0"/>
              <a:t>V predkresťanskom období sa slávili sviatky leta, teda nie jari, ako by sme si mohli myslieť. Starí Slovania mali totiž iba dve ročné obdobia, leto a zimu, ich náboženstvo vychádzalo z prírodného cyklu, všímali </a:t>
            </a:r>
            <a:r>
              <a:rPr lang="sk-SK" dirty="0" smtClean="0"/>
              <a:t>          si </a:t>
            </a:r>
            <a:r>
              <a:rPr lang="sk-SK" dirty="0"/>
              <a:t>kolobeh prírody. Oslavovali znovuzrodenie. V kresťanskom zmysle išlo o zmŕtvychvstanie, teda opäť o nový život, lebo Kristus vykúpil ľudí zo zajatia smrti</a:t>
            </a:r>
            <a:r>
              <a:rPr lang="sk-SK" dirty="0" smtClean="0"/>
              <a:t>.</a:t>
            </a:r>
          </a:p>
          <a:p>
            <a:pPr marL="0" indent="0">
              <a:buNone/>
            </a:pPr>
            <a:endParaRPr lang="sk-SK" dirty="0" smtClean="0"/>
          </a:p>
          <a:p>
            <a:r>
              <a:rPr lang="sk-SK" dirty="0"/>
              <a:t>Murári, drotári, plátenníci, teda všetci remeselníci, ktorí odchádzali </a:t>
            </a:r>
            <a:r>
              <a:rPr lang="sk-SK" dirty="0" smtClean="0"/>
              <a:t>             z </a:t>
            </a:r>
            <a:r>
              <a:rPr lang="sk-SK" dirty="0"/>
              <a:t>domu, vyčkali na koniec Veľkej noci. Až potom išli za svojou prácou. Snažili sa byť na Veľkú noc doma. Rodina bola vždy základom.</a:t>
            </a:r>
          </a:p>
        </p:txBody>
      </p:sp>
      <p:pic>
        <p:nvPicPr>
          <p:cNvPr id="5" name="Obrázok 4"/>
          <p:cNvPicPr>
            <a:picLocks noChangeAspect="1"/>
          </p:cNvPicPr>
          <p:nvPr/>
        </p:nvPicPr>
        <p:blipFill rotWithShape="1">
          <a:blip r:embed="rId2">
            <a:extLst>
              <a:ext uri="{28A0092B-C50C-407E-A947-70E740481C1C}">
                <a14:useLocalDpi xmlns:a14="http://schemas.microsoft.com/office/drawing/2010/main" val="0"/>
              </a:ext>
            </a:extLst>
          </a:blip>
          <a:srcRect l="12554" t="9163" r="18332" b="19025"/>
          <a:stretch/>
        </p:blipFill>
        <p:spPr>
          <a:xfrm>
            <a:off x="115329" y="0"/>
            <a:ext cx="1371571" cy="1425146"/>
          </a:xfrm>
          <a:prstGeom prst="rect">
            <a:avLst/>
          </a:prstGeom>
        </p:spPr>
      </p:pic>
    </p:spTree>
    <p:extLst>
      <p:ext uri="{BB962C8B-B14F-4D97-AF65-F5344CB8AC3E}">
        <p14:creationId xmlns:p14="http://schemas.microsoft.com/office/powerpoint/2010/main" val="20545946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71368" y="208606"/>
            <a:ext cx="10515600" cy="1325563"/>
          </a:xfrm>
        </p:spPr>
        <p:txBody>
          <a:bodyPr/>
          <a:lstStyle/>
          <a:p>
            <a:r>
              <a:rPr lang="sk-SK" dirty="0" smtClean="0"/>
              <a:t>Typické veľkonočné jedlá</a:t>
            </a:r>
            <a:endParaRPr lang="sk-SK" dirty="0"/>
          </a:p>
        </p:txBody>
      </p:sp>
      <p:sp>
        <p:nvSpPr>
          <p:cNvPr id="3" name="Zástupný symbol obsahu 2"/>
          <p:cNvSpPr>
            <a:spLocks noGrp="1"/>
          </p:cNvSpPr>
          <p:nvPr>
            <p:ph idx="1"/>
          </p:nvPr>
        </p:nvSpPr>
        <p:spPr>
          <a:xfrm>
            <a:off x="541638" y="1492191"/>
            <a:ext cx="10515600" cy="5346734"/>
          </a:xfrm>
        </p:spPr>
        <p:txBody>
          <a:bodyPr>
            <a:normAutofit lnSpcReduction="10000"/>
          </a:bodyPr>
          <a:lstStyle/>
          <a:p>
            <a:r>
              <a:rPr lang="sk-SK" dirty="0" smtClean="0"/>
              <a:t>Uvarené vajíčko ako symbol plodnosti a nového života.</a:t>
            </a:r>
          </a:p>
          <a:p>
            <a:r>
              <a:rPr lang="sk-SK" dirty="0"/>
              <a:t>Rozkrojilo sa na toľko kúskov, koľko bolo členov rodiny, </a:t>
            </a:r>
            <a:r>
              <a:rPr lang="sk-SK" dirty="0" smtClean="0"/>
              <a:t>                                  museli </a:t>
            </a:r>
            <a:r>
              <a:rPr lang="sk-SK" dirty="0"/>
              <a:t>ho zjesť všetci, aby držali spolu a boli zdraví</a:t>
            </a:r>
            <a:r>
              <a:rPr lang="sk-SK" dirty="0" smtClean="0"/>
              <a:t>.</a:t>
            </a:r>
          </a:p>
          <a:p>
            <a:r>
              <a:rPr lang="sk-SK" dirty="0"/>
              <a:t>V bohatších rodinách sa Veľká noc nikdy neobišla bez pečeného </a:t>
            </a:r>
            <a:r>
              <a:rPr lang="sk-SK" dirty="0" smtClean="0"/>
              <a:t>          alebo </a:t>
            </a:r>
            <a:r>
              <a:rPr lang="sk-SK" dirty="0"/>
              <a:t>duseného baránka. Tie chudobnejšie rodiny mali kozliatko</a:t>
            </a:r>
            <a:r>
              <a:rPr lang="sk-SK" dirty="0" smtClean="0"/>
              <a:t>.</a:t>
            </a:r>
          </a:p>
          <a:p>
            <a:r>
              <a:rPr lang="sk-SK" dirty="0"/>
              <a:t>Pečené jahniatko nahradil sladký baranček z piškótového cesta. </a:t>
            </a:r>
            <a:endParaRPr lang="sk-SK" dirty="0" smtClean="0"/>
          </a:p>
          <a:p>
            <a:r>
              <a:rPr lang="sk-SK" dirty="0" smtClean="0"/>
              <a:t>Medzi </a:t>
            </a:r>
            <a:r>
              <a:rPr lang="sk-SK" dirty="0"/>
              <a:t>tradičné veľkonočné koláče patrí bábovka, kysnuté koláče </a:t>
            </a:r>
            <a:r>
              <a:rPr lang="sk-SK" dirty="0" smtClean="0"/>
              <a:t>                 a </a:t>
            </a:r>
            <a:r>
              <a:rPr lang="sk-SK" dirty="0"/>
              <a:t>štrúdle</a:t>
            </a:r>
            <a:r>
              <a:rPr lang="sk-SK" dirty="0" smtClean="0"/>
              <a:t>.</a:t>
            </a:r>
          </a:p>
          <a:p>
            <a:r>
              <a:rPr lang="sk-SK" dirty="0"/>
              <a:t>V 13. storočí sa cirkevní otcovia rozhodli, že patrí do pôstu, </a:t>
            </a:r>
            <a:r>
              <a:rPr lang="sk-SK" dirty="0" smtClean="0"/>
              <a:t>                       pretože </a:t>
            </a:r>
            <a:r>
              <a:rPr lang="sk-SK" dirty="0"/>
              <a:t>ryby nemajú nohy. </a:t>
            </a:r>
            <a:r>
              <a:rPr lang="sk-SK" dirty="0" smtClean="0"/>
              <a:t>Okrem </a:t>
            </a:r>
            <a:r>
              <a:rPr lang="sk-SK" dirty="0"/>
              <a:t>toho sa mohli jesť aj raky. </a:t>
            </a:r>
            <a:r>
              <a:rPr lang="sk-SK" dirty="0" smtClean="0"/>
              <a:t>                                                        Všetky </a:t>
            </a:r>
            <a:r>
              <a:rPr lang="sk-SK" dirty="0"/>
              <a:t>živočíchy, ktoré žili vo vode, sa považovali za pôstne.</a:t>
            </a:r>
            <a:endParaRPr lang="sk-SK" dirty="0" smtClean="0"/>
          </a:p>
          <a:p>
            <a:r>
              <a:rPr lang="sk-SK" dirty="0"/>
              <a:t>Ľudia v minulosti zásadne stolovali spoločne.</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86925" y="208606"/>
            <a:ext cx="2962097" cy="1954984"/>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61851" y="67045"/>
            <a:ext cx="1371571" cy="1425146"/>
          </a:xfrm>
          <a:prstGeom prst="rect">
            <a:avLst/>
          </a:prstGeom>
        </p:spPr>
      </p:pic>
    </p:spTree>
    <p:extLst>
      <p:ext uri="{BB962C8B-B14F-4D97-AF65-F5344CB8AC3E}">
        <p14:creationId xmlns:p14="http://schemas.microsoft.com/office/powerpoint/2010/main" val="3710086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09924" y="-204750"/>
            <a:ext cx="10515600" cy="1325563"/>
          </a:xfrm>
        </p:spPr>
        <p:txBody>
          <a:bodyPr/>
          <a:lstStyle/>
          <a:p>
            <a:r>
              <a:rPr lang="sk-SK" dirty="0" smtClean="0">
                <a:solidFill>
                  <a:schemeClr val="accent6"/>
                </a:solidFill>
              </a:rPr>
              <a:t>ZELENÝ ŠTVRTOK</a:t>
            </a:r>
            <a:endParaRPr lang="sk-SK" dirty="0">
              <a:solidFill>
                <a:schemeClr val="accent6"/>
              </a:solidFill>
            </a:endParaRPr>
          </a:p>
        </p:txBody>
      </p:sp>
      <p:sp>
        <p:nvSpPr>
          <p:cNvPr id="3" name="Zástupný symbol obsahu 2"/>
          <p:cNvSpPr>
            <a:spLocks noGrp="1"/>
          </p:cNvSpPr>
          <p:nvPr>
            <p:ph idx="1"/>
          </p:nvPr>
        </p:nvSpPr>
        <p:spPr>
          <a:xfrm>
            <a:off x="1371571" y="916063"/>
            <a:ext cx="10515600" cy="5081914"/>
          </a:xfrm>
        </p:spPr>
        <p:txBody>
          <a:bodyPr>
            <a:normAutofit/>
          </a:bodyPr>
          <a:lstStyle/>
          <a:p>
            <a:r>
              <a:rPr lang="sk-SK" sz="3200" dirty="0"/>
              <a:t>Na Zelený štvrtok chodili dievčatá zavčas rána k vŕbe. </a:t>
            </a:r>
            <a:r>
              <a:rPr lang="sk-SK" sz="3200" dirty="0" smtClean="0"/>
              <a:t>                 Tento </a:t>
            </a:r>
            <a:r>
              <a:rPr lang="sk-SK" sz="3200" dirty="0"/>
              <a:t>strom pučal ako jeden z prvých. Dievčatá sa rituálne česali pod smutnou vŕbou a prosili o dlhé krásne vlasy, </a:t>
            </a:r>
            <a:r>
              <a:rPr lang="sk-SK" sz="3200" dirty="0" smtClean="0"/>
              <a:t>                  aby </a:t>
            </a:r>
            <a:r>
              <a:rPr lang="sk-SK" sz="3200" dirty="0"/>
              <a:t>sa páčili. Počas tohto dňa sa patrilo jesť niečo zelené, napríklad púpavu, žihľavu, medvedí cesnak. </a:t>
            </a:r>
            <a:r>
              <a:rPr lang="sk-SK" sz="3200" dirty="0" smtClean="0"/>
              <a:t>                                        Na </a:t>
            </a:r>
            <a:r>
              <a:rPr lang="sk-SK" sz="3200" dirty="0"/>
              <a:t>Zelený štvrtok sú v kostoloch obrady, počas ktorých sa zaväzujú zvony, preto mali gazdovia zasadiť rastliny, </a:t>
            </a:r>
            <a:r>
              <a:rPr lang="sk-SK" sz="3200" dirty="0" smtClean="0"/>
              <a:t>                       ktoré </a:t>
            </a:r>
            <a:r>
              <a:rPr lang="sk-SK" sz="3200" dirty="0"/>
              <a:t>sa zavíjajú, napríklad hrach, bôb, šošovicu.</a:t>
            </a:r>
          </a:p>
        </p:txBody>
      </p:sp>
      <p:pic>
        <p:nvPicPr>
          <p:cNvPr id="5"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1152" y="4492803"/>
            <a:ext cx="4208892" cy="2365197"/>
          </a:xfrm>
          <a:prstGeom prst="rect">
            <a:avLst/>
          </a:prstGeom>
        </p:spPr>
      </p:pic>
      <p:pic>
        <p:nvPicPr>
          <p:cNvPr id="6" name="Obrázok 5"/>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3745626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76400" y="0"/>
            <a:ext cx="10515600" cy="1325563"/>
          </a:xfrm>
        </p:spPr>
        <p:txBody>
          <a:bodyPr/>
          <a:lstStyle/>
          <a:p>
            <a:r>
              <a:rPr lang="sk-SK" dirty="0" smtClean="0"/>
              <a:t>VEĽKÝ PIATOK</a:t>
            </a:r>
            <a:endParaRPr lang="sk-SK" dirty="0"/>
          </a:p>
        </p:txBody>
      </p:sp>
      <p:sp>
        <p:nvSpPr>
          <p:cNvPr id="3" name="Zástupný symbol obsahu 2"/>
          <p:cNvSpPr>
            <a:spLocks noGrp="1"/>
          </p:cNvSpPr>
          <p:nvPr>
            <p:ph idx="1"/>
          </p:nvPr>
        </p:nvSpPr>
        <p:spPr>
          <a:xfrm>
            <a:off x="1579605" y="993602"/>
            <a:ext cx="10517320" cy="4351338"/>
          </a:xfrm>
        </p:spPr>
        <p:txBody>
          <a:bodyPr>
            <a:normAutofit/>
          </a:bodyPr>
          <a:lstStyle/>
          <a:p>
            <a:r>
              <a:rPr lang="sk-SK" sz="3200" dirty="0"/>
              <a:t>Na Veľký piatok sa slobodné dievčatá skoro ráno umývali </a:t>
            </a:r>
            <a:r>
              <a:rPr lang="sk-SK" sz="3200" dirty="0" smtClean="0"/>
              <a:t>                            v </a:t>
            </a:r>
            <a:r>
              <a:rPr lang="sk-SK" sz="3200" dirty="0"/>
              <a:t>potoku. Verili, že opeknejú a tečúca voda im vylieči kožné </a:t>
            </a:r>
            <a:r>
              <a:rPr lang="sk-SK" sz="3200" dirty="0" err="1" smtClean="0"/>
              <a:t>choroby.Už</a:t>
            </a:r>
            <a:r>
              <a:rPr lang="sk-SK" sz="3200" dirty="0" smtClean="0"/>
              <a:t> </a:t>
            </a:r>
            <a:r>
              <a:rPr lang="sk-SK" sz="3200" dirty="0"/>
              <a:t>sa nesmelo robiť s pôdou a dodržiaval sa prísny pôst.</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9888" y="2734999"/>
            <a:ext cx="5179712" cy="3878568"/>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119463" y="0"/>
            <a:ext cx="1371571" cy="1425146"/>
          </a:xfrm>
          <a:prstGeom prst="rect">
            <a:avLst/>
          </a:prstGeom>
        </p:spPr>
      </p:pic>
    </p:spTree>
    <p:extLst>
      <p:ext uri="{BB962C8B-B14F-4D97-AF65-F5344CB8AC3E}">
        <p14:creationId xmlns:p14="http://schemas.microsoft.com/office/powerpoint/2010/main" val="2667137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96081" y="-151069"/>
            <a:ext cx="10515600" cy="1325563"/>
          </a:xfrm>
        </p:spPr>
        <p:txBody>
          <a:bodyPr/>
          <a:lstStyle/>
          <a:p>
            <a:r>
              <a:rPr lang="sk-SK" dirty="0" smtClean="0">
                <a:solidFill>
                  <a:schemeClr val="bg1"/>
                </a:solidFill>
                <a:effectLst>
                  <a:outerShdw blurRad="38100" dist="38100" dir="2700000" algn="tl">
                    <a:srgbClr val="000000">
                      <a:alpha val="43137"/>
                    </a:srgbClr>
                  </a:outerShdw>
                </a:effectLst>
              </a:rPr>
              <a:t>BIELA SOBOTA</a:t>
            </a:r>
            <a:endParaRPr lang="sk-SK" dirty="0">
              <a:solidFill>
                <a:schemeClr val="bg1"/>
              </a:solidFill>
              <a:effectLst>
                <a:outerShdw blurRad="38100" dist="38100" dir="2700000" algn="tl">
                  <a:srgbClr val="000000">
                    <a:alpha val="43137"/>
                  </a:srgbClr>
                </a:outerShdw>
              </a:effectLst>
            </a:endParaRPr>
          </a:p>
        </p:txBody>
      </p:sp>
      <p:sp>
        <p:nvSpPr>
          <p:cNvPr id="3" name="Zástupný symbol obsahu 2"/>
          <p:cNvSpPr>
            <a:spLocks noGrp="1"/>
          </p:cNvSpPr>
          <p:nvPr>
            <p:ph idx="1"/>
          </p:nvPr>
        </p:nvSpPr>
        <p:spPr>
          <a:xfrm>
            <a:off x="1464276" y="998711"/>
            <a:ext cx="10515600" cy="4351338"/>
          </a:xfrm>
        </p:spPr>
        <p:txBody>
          <a:bodyPr/>
          <a:lstStyle/>
          <a:p>
            <a:r>
              <a:rPr lang="sk-SK" dirty="0"/>
              <a:t>Na Bielu sobotu sa už mohlo pracovať, variť aj ísť na pole. </a:t>
            </a:r>
            <a:r>
              <a:rPr lang="sk-SK" dirty="0" smtClean="0"/>
              <a:t>                               Ale </a:t>
            </a:r>
            <a:r>
              <a:rPr lang="sk-SK" dirty="0"/>
              <a:t>väčšinou sa pokračovalo v oddychu, popoludní </a:t>
            </a:r>
            <a:r>
              <a:rPr lang="sk-SK" dirty="0" smtClean="0"/>
              <a:t>všetci chodili                           </a:t>
            </a:r>
            <a:r>
              <a:rPr lang="sk-SK" dirty="0"/>
              <a:t>k Božiemu hrobu a držali stráž</a:t>
            </a:r>
            <a:r>
              <a:rPr lang="sk-SK" dirty="0" smtClean="0"/>
              <a:t>.</a:t>
            </a:r>
          </a:p>
          <a:p>
            <a:r>
              <a:rPr lang="sk-SK" dirty="0"/>
              <a:t>V sobotu po západe slnka boli obrady vzkriesenia, ktoré sa začínali pálením Judáša. Do vedra sa dali bahniatka a spálili sa, popol sa odložil a rok ho využili na Popolcovú stredu. Toto sa robí dodnes. </a:t>
            </a:r>
            <a:r>
              <a:rPr lang="sk-SK" dirty="0" smtClean="0"/>
              <a:t>                      Po </a:t>
            </a:r>
            <a:r>
              <a:rPr lang="sk-SK" dirty="0"/>
              <a:t>skončení liturgie sa skončil </a:t>
            </a:r>
            <a:r>
              <a:rPr lang="sk-SK" dirty="0" smtClean="0"/>
              <a:t>pôst.                                                                     Ešte </a:t>
            </a:r>
            <a:r>
              <a:rPr lang="sk-SK" dirty="0"/>
              <a:t>v noci sa v mnohých rodinách urobila krátka spoločná hostina.</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1269" y="4333234"/>
            <a:ext cx="3608688" cy="2403386"/>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1646501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97227" y="-156519"/>
            <a:ext cx="10515600" cy="1325563"/>
          </a:xfrm>
        </p:spPr>
        <p:txBody>
          <a:bodyPr/>
          <a:lstStyle/>
          <a:p>
            <a:r>
              <a:rPr lang="sk-SK" dirty="0" smtClean="0"/>
              <a:t>VEĽKONOČNÁ NEDEĽA</a:t>
            </a:r>
            <a:endParaRPr lang="sk-SK" dirty="0"/>
          </a:p>
        </p:txBody>
      </p:sp>
      <p:sp>
        <p:nvSpPr>
          <p:cNvPr id="3" name="Zástupný symbol obsahu 2"/>
          <p:cNvSpPr>
            <a:spLocks noGrp="1"/>
          </p:cNvSpPr>
          <p:nvPr>
            <p:ph idx="1"/>
          </p:nvPr>
        </p:nvSpPr>
        <p:spPr>
          <a:xfrm>
            <a:off x="1513732" y="812370"/>
            <a:ext cx="10515600" cy="4351338"/>
          </a:xfrm>
        </p:spPr>
        <p:txBody>
          <a:bodyPr/>
          <a:lstStyle/>
          <a:p>
            <a:r>
              <a:rPr lang="sk-SK" dirty="0"/>
              <a:t>V nedeľu ráno, najmä na východe Slovenska, si ženy zobrali do kostola košík s pálenkou, vínom, vajíčkami, chlebom, slaninkou a nechali si posvätiť jedlo. Tento zvyk pretrval až dodnes. </a:t>
            </a:r>
            <a:r>
              <a:rPr lang="sk-SK" dirty="0" smtClean="0"/>
              <a:t>                                            Ženy </a:t>
            </a:r>
            <a:r>
              <a:rPr lang="sk-SK" dirty="0"/>
              <a:t>robia z posväteného jedla slávnostné raňajky, nič sa nesmie vyhodiť, každý člen rodiny sa musí najesť. Zvyšky sa v minulosti nechali vysušiť a používali sa na liečenie. Ak nebol takýto zvyk, jedlo sa muselo spáliť, lebo bolo posvätené. Na obed sa jedli spomínané pečené baránky, koláče a popoludní sa navštevovali rodiny.</a:t>
            </a:r>
          </a:p>
        </p:txBody>
      </p:sp>
      <p:pic>
        <p:nvPicPr>
          <p:cNvPr id="4" name="Obrázo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8150" y="4049176"/>
            <a:ext cx="4361935" cy="2693495"/>
          </a:xfrm>
          <a:prstGeom prst="rect">
            <a:avLst/>
          </a:prstGeom>
        </p:spPr>
      </p:pic>
      <p:pic>
        <p:nvPicPr>
          <p:cNvPr id="5" name="Obrázok 4"/>
          <p:cNvPicPr>
            <a:picLocks noChangeAspect="1"/>
          </p:cNvPicPr>
          <p:nvPr/>
        </p:nvPicPr>
        <p:blipFill rotWithShape="1">
          <a:blip r:embed="rId3">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4180835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0454" y="-154606"/>
            <a:ext cx="10515600" cy="1325563"/>
          </a:xfrm>
        </p:spPr>
        <p:txBody>
          <a:bodyPr/>
          <a:lstStyle/>
          <a:p>
            <a:r>
              <a:rPr lang="sk-SK" dirty="0" smtClean="0"/>
              <a:t>VEĽKONOČNÝ PONDELOK</a:t>
            </a:r>
            <a:endParaRPr lang="sk-SK" dirty="0"/>
          </a:p>
        </p:txBody>
      </p:sp>
      <p:sp>
        <p:nvSpPr>
          <p:cNvPr id="3" name="Zástupný symbol obsahu 2"/>
          <p:cNvSpPr>
            <a:spLocks noGrp="1"/>
          </p:cNvSpPr>
          <p:nvPr>
            <p:ph idx="1"/>
          </p:nvPr>
        </p:nvSpPr>
        <p:spPr>
          <a:xfrm>
            <a:off x="1470454" y="950448"/>
            <a:ext cx="10765361" cy="5732592"/>
          </a:xfrm>
        </p:spPr>
        <p:txBody>
          <a:bodyPr>
            <a:normAutofit/>
          </a:bodyPr>
          <a:lstStyle/>
          <a:p>
            <a:r>
              <a:rPr lang="sk-SK" dirty="0"/>
              <a:t>Pondelok ešte patrí k veľkonočnej oktáve, a preto ľudia chodia </a:t>
            </a:r>
            <a:r>
              <a:rPr lang="sk-SK" dirty="0" smtClean="0"/>
              <a:t>                           aj </a:t>
            </a:r>
            <a:r>
              <a:rPr lang="sk-SK" dirty="0"/>
              <a:t>do kostola. No tento deň patril hlavne ľudovým zvykom. </a:t>
            </a:r>
            <a:r>
              <a:rPr lang="sk-SK" dirty="0" smtClean="0"/>
              <a:t>                     Šibačke </a:t>
            </a:r>
            <a:r>
              <a:rPr lang="sk-SK" dirty="0"/>
              <a:t>a polievačke. Tieto zvyky siahajú do predkresťanského obdobia</a:t>
            </a:r>
            <a:r>
              <a:rPr lang="sk-SK" dirty="0" smtClean="0"/>
              <a:t>.</a:t>
            </a:r>
          </a:p>
          <a:p>
            <a:r>
              <a:rPr lang="sk-SK" dirty="0"/>
              <a:t>Kedysi to bola výlučne záležitosť slobodných mládencov a dievčat. </a:t>
            </a:r>
            <a:r>
              <a:rPr lang="sk-SK" dirty="0" smtClean="0"/>
              <a:t>              V minulosti </a:t>
            </a:r>
            <a:r>
              <a:rPr lang="sk-SK" dirty="0"/>
              <a:t>nešibali ani ženatí, ani deti. </a:t>
            </a:r>
            <a:r>
              <a:rPr lang="sk-SK" dirty="0" smtClean="0"/>
              <a:t>                                                                    A </a:t>
            </a:r>
            <a:r>
              <a:rPr lang="sk-SK" dirty="0"/>
              <a:t>už vôbec sa nešibali vydaté ženy</a:t>
            </a:r>
            <a:r>
              <a:rPr lang="sk-SK" dirty="0" smtClean="0"/>
              <a:t>.</a:t>
            </a:r>
          </a:p>
          <a:p>
            <a:r>
              <a:rPr lang="sk-SK" dirty="0"/>
              <a:t>Slobodný mládenec zobral prútik, nevieme, či bol práve vŕbový, no možno áno, lebo vŕba pučí ako jeden z prvých stromov a ešte je </a:t>
            </a:r>
            <a:r>
              <a:rPr lang="sk-SK" dirty="0" smtClean="0"/>
              <a:t>                        aj </a:t>
            </a:r>
            <a:r>
              <a:rPr lang="sk-SK" dirty="0"/>
              <a:t>ohybná. Chlapec sa mal týmto prútom dotknúť nôh dievčaťa. </a:t>
            </a:r>
            <a:r>
              <a:rPr lang="sk-SK" dirty="0" smtClean="0"/>
              <a:t>               Na gazdovstve </a:t>
            </a:r>
            <a:r>
              <a:rPr lang="sk-SK" dirty="0"/>
              <a:t>sa cenilo, ak bolo dievčina rýchla, </a:t>
            </a:r>
            <a:r>
              <a:rPr lang="sk-SK" dirty="0" smtClean="0"/>
              <a:t>šikovná</a:t>
            </a:r>
            <a:r>
              <a:rPr lang="sk-SK" dirty="0"/>
              <a:t>, pružná. Dotkol sa jej bokov, aby rodila veľa zdravých krásnych detí, a potom </a:t>
            </a:r>
            <a:r>
              <a:rPr lang="sk-SK" dirty="0" smtClean="0"/>
              <a:t>                   sa </a:t>
            </a:r>
            <a:r>
              <a:rPr lang="sk-SK" dirty="0"/>
              <a:t>dotkol jej rúk, aby bola pracovitá. Všetko to malo krásnu symboliku. Muž prenášal prostredníctvom prútika plodnosť a silu na dievčinu. </a:t>
            </a:r>
          </a:p>
        </p:txBody>
      </p:sp>
      <p:pic>
        <p:nvPicPr>
          <p:cNvPr id="4" name="Obrázok 3"/>
          <p:cNvPicPr>
            <a:picLocks noChangeAspect="1"/>
          </p:cNvPicPr>
          <p:nvPr/>
        </p:nvPicPr>
        <p:blipFill rotWithShape="1">
          <a:blip r:embed="rId2">
            <a:extLst>
              <a:ext uri="{28A0092B-C50C-407E-A947-70E740481C1C}">
                <a14:useLocalDpi xmlns:a14="http://schemas.microsoft.com/office/drawing/2010/main" val="0"/>
              </a:ext>
            </a:extLst>
          </a:blip>
          <a:srcRect l="12554" t="9163" r="18332" b="19025"/>
          <a:stretch/>
        </p:blipFill>
        <p:spPr>
          <a:xfrm>
            <a:off x="0" y="0"/>
            <a:ext cx="1371571" cy="1425146"/>
          </a:xfrm>
          <a:prstGeom prst="rect">
            <a:avLst/>
          </a:prstGeom>
        </p:spPr>
      </p:pic>
    </p:spTree>
    <p:extLst>
      <p:ext uri="{BB962C8B-B14F-4D97-AF65-F5344CB8AC3E}">
        <p14:creationId xmlns:p14="http://schemas.microsoft.com/office/powerpoint/2010/main" val="400520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864</Words>
  <Application>Microsoft Office PowerPoint</Application>
  <PresentationFormat>Širokouhlá</PresentationFormat>
  <Paragraphs>45</Paragraphs>
  <Slides>16</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16</vt:i4>
      </vt:variant>
    </vt:vector>
  </HeadingPairs>
  <TitlesOfParts>
    <vt:vector size="20" baseType="lpstr">
      <vt:lpstr>Arial</vt:lpstr>
      <vt:lpstr>Calibri</vt:lpstr>
      <vt:lpstr>Calibri Light</vt:lpstr>
      <vt:lpstr>Motív Office</vt:lpstr>
      <vt:lpstr>Prezentácia programu PowerPoint</vt:lpstr>
      <vt:lpstr>Veľká noc je najväčší kresťanský sviatok.  Pripomíname ukrižovanie a zmŕtvychvstanie                             Ježiša Krista. Tieto udalosti sú centrom kresťanského života. K tomuto obdobiu sa viaže aj množstvo starodávnych zvykov a tradícií. Aby sme si vážili                   ľudové zvyky a dodržiavali ich, musíme najskôr                     poznať ich zmysel.</vt:lpstr>
      <vt:lpstr>Veľká noc a predkresťanské obdobie</vt:lpstr>
      <vt:lpstr>Typické veľkonočné jedlá</vt:lpstr>
      <vt:lpstr>ZELENÝ ŠTVRTOK</vt:lpstr>
      <vt:lpstr>VEĽKÝ PIATOK</vt:lpstr>
      <vt:lpstr>BIELA SOBOTA</vt:lpstr>
      <vt:lpstr>VEĽKONOČNÁ NEDEĽA</vt:lpstr>
      <vt:lpstr>VEĽKONOČNÝ PONDELOK</vt:lpstr>
      <vt:lpstr>Prezentácia programu PowerPoint</vt:lpstr>
      <vt:lpstr>Prezentácia programu PowerPoint</vt:lpstr>
      <vt:lpstr>Kedy sa začali viazať korbáče?</vt:lpstr>
      <vt:lpstr>Vydaté ženy a šibačka </vt:lpstr>
      <vt:lpstr>Veľkonočné zvyky a socializmus</vt:lpstr>
      <vt:lpstr>Prezentácia programu PowerPoint</vt:lpstr>
      <vt:lpstr>Ďakujem za pozornosť!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VEĽKÁ NOC  ZVYKY A TRADÍCIE</dc:title>
  <dc:creator>Tomas</dc:creator>
  <cp:lastModifiedBy>Dominika</cp:lastModifiedBy>
  <cp:revision>11</cp:revision>
  <dcterms:created xsi:type="dcterms:W3CDTF">2020-04-17T10:38:13Z</dcterms:created>
  <dcterms:modified xsi:type="dcterms:W3CDTF">2021-03-26T10:54:04Z</dcterms:modified>
</cp:coreProperties>
</file>