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274" r:id="rId15"/>
    <p:sldId id="286" r:id="rId16"/>
    <p:sldId id="275" r:id="rId17"/>
    <p:sldId id="277" r:id="rId18"/>
    <p:sldId id="287" r:id="rId19"/>
    <p:sldId id="276" r:id="rId20"/>
    <p:sldId id="289" r:id="rId21"/>
    <p:sldId id="283" r:id="rId22"/>
    <p:sldId id="290" r:id="rId23"/>
    <p:sldId id="291" r:id="rId24"/>
    <p:sldId id="292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Upravte štýl predlohy podnadpisov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9F23-0575-4574-BDA8-919284734EF1}" type="datetimeFigureOut">
              <a:rPr lang="sk-SK" smtClean="0"/>
              <a:t>21. 10. 2020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91A223-C1B2-4A3F-B22B-CB5610A93B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9F23-0575-4574-BDA8-919284734EF1}" type="datetimeFigureOut">
              <a:rPr lang="sk-SK" smtClean="0"/>
              <a:t>21. 10. 2020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A223-C1B2-4A3F-B22B-CB5610A93B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9F23-0575-4574-BDA8-919284734EF1}" type="datetimeFigureOut">
              <a:rPr lang="sk-SK" smtClean="0"/>
              <a:t>21. 10. 2020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A223-C1B2-4A3F-B22B-CB5610A93B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9F23-0575-4574-BDA8-919284734EF1}" type="datetimeFigureOut">
              <a:rPr lang="sk-SK" smtClean="0"/>
              <a:t>21. 10. 2020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91A223-C1B2-4A3F-B22B-CB5610A93B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9F23-0575-4574-BDA8-919284734EF1}" type="datetimeFigureOut">
              <a:rPr lang="sk-SK" smtClean="0"/>
              <a:t>21. 10. 2020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A223-C1B2-4A3F-B22B-CB5610A93BBF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9F23-0575-4574-BDA8-919284734EF1}" type="datetimeFigureOut">
              <a:rPr lang="sk-SK" smtClean="0"/>
              <a:t>21. 10. 2020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A223-C1B2-4A3F-B22B-CB5610A93B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9F23-0575-4574-BDA8-919284734EF1}" type="datetimeFigureOut">
              <a:rPr lang="sk-SK" smtClean="0"/>
              <a:t>21. 10. 2020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291A223-C1B2-4A3F-B22B-CB5610A93BBF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9F23-0575-4574-BDA8-919284734EF1}" type="datetimeFigureOut">
              <a:rPr lang="sk-SK" smtClean="0"/>
              <a:t>21. 10. 2020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A223-C1B2-4A3F-B22B-CB5610A93B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9F23-0575-4574-BDA8-919284734EF1}" type="datetimeFigureOut">
              <a:rPr lang="sk-SK" smtClean="0"/>
              <a:t>21. 10. 2020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A223-C1B2-4A3F-B22B-CB5610A93B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9F23-0575-4574-BDA8-919284734EF1}" type="datetimeFigureOut">
              <a:rPr lang="sk-SK" smtClean="0"/>
              <a:t>21. 10. 2020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A223-C1B2-4A3F-B22B-CB5610A93B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9F23-0575-4574-BDA8-919284734EF1}" type="datetimeFigureOut">
              <a:rPr lang="sk-SK" smtClean="0"/>
              <a:t>21. 10. 2020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A223-C1B2-4A3F-B22B-CB5610A93BBF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Upravte štýl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9E9F23-0575-4574-BDA8-919284734EF1}" type="datetimeFigureOut">
              <a:rPr lang="sk-SK" smtClean="0"/>
              <a:t>21. 10. 2020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91A223-C1B2-4A3F-B22B-CB5610A93BBF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ozzrps.skolacik" TargetMode="External"/><Relationship Id="rId2" Type="http://schemas.openxmlformats.org/officeDocument/2006/relationships/hyperlink" Target="http://www.zsbernolakovo.sk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sbernolakovo.s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Plenárna schôdza ZRPŠ Školáčik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07.10.2019</a:t>
            </a:r>
          </a:p>
          <a:p>
            <a:r>
              <a:rPr lang="sk-SK" dirty="0"/>
              <a:t>Jedáleň ZŠ, Komenského ul., Bernolákovo</a:t>
            </a:r>
          </a:p>
        </p:txBody>
      </p:sp>
    </p:spTree>
    <p:extLst>
      <p:ext uri="{BB962C8B-B14F-4D97-AF65-F5344CB8AC3E}">
        <p14:creationId xmlns:p14="http://schemas.microsoft.com/office/powerpoint/2010/main" val="3464468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Propagácia </a:t>
            </a:r>
            <a:r>
              <a:rPr lang="sk-SK" dirty="0" err="1"/>
              <a:t>zrpš</a:t>
            </a:r>
            <a:r>
              <a:rPr lang="sk-SK" dirty="0"/>
              <a:t> školáčik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nemáme vlastnú web stránku </a:t>
            </a:r>
          </a:p>
          <a:p>
            <a:r>
              <a:rPr lang="sk-SK" dirty="0"/>
              <a:t>Web stránka školy : </a:t>
            </a:r>
            <a:r>
              <a:rPr lang="sk-SK" u="sng" dirty="0" err="1">
                <a:hlinkClick r:id="rId2"/>
              </a:rPr>
              <a:t>www.zsbernolakovo.sk</a:t>
            </a:r>
            <a:r>
              <a:rPr lang="sk-SK" dirty="0"/>
              <a:t> </a:t>
            </a:r>
          </a:p>
          <a:p>
            <a:r>
              <a:rPr lang="sk-SK" dirty="0" err="1"/>
              <a:t>Facebook</a:t>
            </a:r>
            <a:r>
              <a:rPr lang="sk-SK" dirty="0"/>
              <a:t> : </a:t>
            </a:r>
            <a:r>
              <a:rPr lang="sk-SK" u="sng" dirty="0">
                <a:hlinkClick r:id="rId3"/>
              </a:rPr>
              <a:t>https://www.facebook.com/ozzrps.skolacik</a:t>
            </a:r>
            <a:r>
              <a:rPr lang="sk-SK" dirty="0"/>
              <a:t> </a:t>
            </a:r>
          </a:p>
          <a:p>
            <a:r>
              <a:rPr lang="sk-SK" dirty="0"/>
              <a:t>Nástenky v budovách školy </a:t>
            </a:r>
          </a:p>
          <a:p>
            <a:r>
              <a:rPr lang="sk-SK" dirty="0" err="1"/>
              <a:t>Edupage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Mail: </a:t>
            </a:r>
            <a:r>
              <a:rPr lang="sk-SK" dirty="0" err="1"/>
              <a:t>oz.skolacik@gmail.com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10885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Výročná správa  2018/2019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OZ ZRPŠ ŠKOLÁČIK</a:t>
            </a:r>
          </a:p>
        </p:txBody>
      </p:sp>
    </p:spTree>
    <p:extLst>
      <p:ext uri="{BB962C8B-B14F-4D97-AF65-F5344CB8AC3E}">
        <p14:creationId xmlns:p14="http://schemas.microsoft.com/office/powerpoint/2010/main" val="3567032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PRÍJMY 2018/2019   				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endParaRPr lang="sk-SK" u="sng" dirty="0"/>
          </a:p>
          <a:p>
            <a:pPr marL="0" indent="0">
              <a:spcBef>
                <a:spcPts val="0"/>
              </a:spcBef>
              <a:buNone/>
            </a:pPr>
            <a:endParaRPr lang="sk-SK" dirty="0"/>
          </a:p>
          <a:p>
            <a:pPr marL="0" indent="0">
              <a:spcBef>
                <a:spcPts val="0"/>
              </a:spcBef>
              <a:buNone/>
            </a:pPr>
            <a:endParaRPr lang="sk-SK" sz="3500" b="1" dirty="0"/>
          </a:p>
          <a:p>
            <a:pPr marL="0" indent="0">
              <a:spcBef>
                <a:spcPts val="0"/>
              </a:spcBef>
              <a:buNone/>
            </a:pPr>
            <a:endParaRPr lang="sk-SK" sz="3500" b="1" dirty="0"/>
          </a:p>
          <a:p>
            <a:pPr marL="0" indent="0">
              <a:spcBef>
                <a:spcPts val="0"/>
              </a:spcBef>
              <a:buNone/>
            </a:pPr>
            <a:endParaRPr lang="sk-SK" sz="3500" b="1" dirty="0"/>
          </a:p>
          <a:p>
            <a:pPr marL="0" indent="0">
              <a:spcBef>
                <a:spcPts val="0"/>
              </a:spcBef>
              <a:buNone/>
            </a:pPr>
            <a:endParaRPr lang="sk-SK" sz="3500" b="1" dirty="0"/>
          </a:p>
          <a:p>
            <a:pPr marL="0" indent="0">
              <a:spcBef>
                <a:spcPts val="0"/>
              </a:spcBef>
              <a:buNone/>
            </a:pPr>
            <a:endParaRPr lang="sk-SK" sz="3500" b="1" dirty="0"/>
          </a:p>
          <a:p>
            <a:pPr marL="0" indent="0">
              <a:spcBef>
                <a:spcPts val="0"/>
              </a:spcBef>
              <a:buNone/>
            </a:pPr>
            <a:endParaRPr lang="sk-SK" sz="3500" b="1" dirty="0"/>
          </a:p>
          <a:p>
            <a:pPr marL="0" indent="0">
              <a:spcBef>
                <a:spcPts val="0"/>
              </a:spcBef>
              <a:buNone/>
            </a:pPr>
            <a:r>
              <a:rPr lang="sk-SK" sz="3500" b="1" dirty="0"/>
              <a:t>SPOLU PRÍJMY 2018/2019          40 186,63  €</a:t>
            </a:r>
          </a:p>
          <a:p>
            <a:pPr marL="0" indent="0">
              <a:spcBef>
                <a:spcPts val="0"/>
              </a:spcBef>
              <a:buNone/>
            </a:pPr>
            <a:endParaRPr lang="sk-SK" dirty="0"/>
          </a:p>
          <a:p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287734"/>
              </p:ext>
            </p:extLst>
          </p:nvPr>
        </p:nvGraphicFramePr>
        <p:xfrm>
          <a:off x="539552" y="1268760"/>
          <a:ext cx="8064896" cy="3912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06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105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u="none" strike="noStrike" dirty="0">
                          <a:effectLst/>
                        </a:rPr>
                        <a:t>Rodičovské príspevky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800" u="none" strike="noStrike">
                          <a:effectLst/>
                        </a:rPr>
                        <a:t>12 616,97</a:t>
                      </a:r>
                      <a:endParaRPr lang="sk-SK" sz="28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105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u="none" strike="noStrike" dirty="0">
                          <a:effectLst/>
                        </a:rPr>
                        <a:t>2% z dane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800" u="none" strike="noStrike">
                          <a:effectLst/>
                        </a:rPr>
                        <a:t>13 178,18</a:t>
                      </a:r>
                      <a:endParaRPr lang="sk-SK" sz="28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105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u="none" strike="noStrike">
                          <a:effectLst/>
                        </a:rPr>
                        <a:t>Zbery</a:t>
                      </a:r>
                      <a:endParaRPr lang="sk-SK" sz="28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800" u="none" strike="noStrike">
                          <a:effectLst/>
                        </a:rPr>
                        <a:t>1 677,20</a:t>
                      </a:r>
                      <a:endParaRPr lang="sk-SK" sz="28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105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u="none" strike="noStrike">
                          <a:effectLst/>
                        </a:rPr>
                        <a:t>Výťažok z Plesu 2019</a:t>
                      </a:r>
                      <a:endParaRPr lang="sk-SK" sz="28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800" u="none" strike="noStrike">
                          <a:effectLst/>
                        </a:rPr>
                        <a:t>1 367,40</a:t>
                      </a:r>
                      <a:endParaRPr lang="sk-SK" sz="28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105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u="none" strike="noStrike">
                          <a:effectLst/>
                        </a:rPr>
                        <a:t>Výťažok z MDD 2019</a:t>
                      </a:r>
                      <a:endParaRPr lang="sk-SK" sz="28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800" u="none" strike="noStrike">
                          <a:effectLst/>
                        </a:rPr>
                        <a:t>1 361,68</a:t>
                      </a:r>
                      <a:endParaRPr lang="sk-SK" sz="28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105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u="none" strike="noStrike" dirty="0">
                          <a:effectLst/>
                        </a:rPr>
                        <a:t>Projekt Dobroty našich babičiek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800" u="none" strike="noStrike">
                          <a:effectLst/>
                        </a:rPr>
                        <a:t>1 150,00</a:t>
                      </a:r>
                      <a:endParaRPr lang="sk-SK" sz="28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105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u="none" strike="noStrike" dirty="0">
                          <a:effectLst/>
                        </a:rPr>
                        <a:t>Výťažok Vianočné trhy 2018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800" u="none" strike="noStrike">
                          <a:effectLst/>
                        </a:rPr>
                        <a:t>2 185,20</a:t>
                      </a:r>
                      <a:endParaRPr lang="sk-SK" sz="28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105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u="none" strike="noStrike">
                          <a:effectLst/>
                        </a:rPr>
                        <a:t>Dotacia 2019 - Obec Bernolakovo</a:t>
                      </a:r>
                      <a:endParaRPr lang="sk-SK" sz="28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800" u="none" strike="noStrike" dirty="0">
                          <a:effectLst/>
                        </a:rPr>
                        <a:t>6 650,00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470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VÝDAVKY 2018/2019                                 1.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080305"/>
              </p:ext>
            </p:extLst>
          </p:nvPr>
        </p:nvGraphicFramePr>
        <p:xfrm>
          <a:off x="251520" y="1556788"/>
          <a:ext cx="8686800" cy="47525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3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algn="l" fontAlgn="b"/>
                      <a:r>
                        <a:rPr lang="sk-SK" sz="2700" u="none" strike="noStrike" dirty="0">
                          <a:effectLst/>
                        </a:rPr>
                        <a:t>Cestovné na  súťaže, olympiáda, výlet, Galanta</a:t>
                      </a:r>
                      <a:endParaRPr lang="sk-SK" sz="2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700" u="none" strike="noStrike">
                          <a:effectLst/>
                        </a:rPr>
                        <a:t>2 582,64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fontAlgn="b"/>
                      <a:r>
                        <a:rPr lang="sk-SK" sz="2700" u="none" strike="noStrike">
                          <a:effectLst/>
                        </a:rPr>
                        <a:t>MDD, Vianočné trhy, Ples, Mikuláš 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700" u="none" strike="noStrike">
                          <a:effectLst/>
                        </a:rPr>
                        <a:t>7 265,61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fontAlgn="b"/>
                      <a:r>
                        <a:rPr lang="sk-SK" sz="2700" u="none" strike="noStrike">
                          <a:effectLst/>
                        </a:rPr>
                        <a:t>Majáles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700" u="none" strike="noStrike">
                          <a:effectLst/>
                        </a:rPr>
                        <a:t>366,60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fontAlgn="b"/>
                      <a:r>
                        <a:rPr lang="pl-PL" sz="2700" u="none" strike="noStrike">
                          <a:effectLst/>
                        </a:rPr>
                        <a:t>Projekt Dobroty našich babičiek - brožúra</a:t>
                      </a:r>
                      <a:endParaRPr lang="pl-PL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700" u="none" strike="noStrike">
                          <a:effectLst/>
                        </a:rPr>
                        <a:t>1 419,60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fontAlgn="b"/>
                      <a:r>
                        <a:rPr lang="sk-SK" sz="2700" u="none" strike="noStrike">
                          <a:effectLst/>
                        </a:rPr>
                        <a:t>Náradie, dosky, krmivo pre akvárium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700" u="none" strike="noStrike">
                          <a:effectLst/>
                        </a:rPr>
                        <a:t>1247,38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fontAlgn="b"/>
                      <a:r>
                        <a:rPr lang="sk-SK" sz="2700" u="none" strike="noStrike" dirty="0">
                          <a:effectLst/>
                        </a:rPr>
                        <a:t>Bankové poplatky, notár, účtovníctvo, poštovné</a:t>
                      </a:r>
                      <a:endParaRPr lang="sk-SK" sz="2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700" u="none" strike="noStrike">
                          <a:effectLst/>
                        </a:rPr>
                        <a:t>497,48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fontAlgn="b"/>
                      <a:r>
                        <a:rPr lang="sk-SK" sz="2700" u="none" strike="noStrike">
                          <a:effectLst/>
                        </a:rPr>
                        <a:t>Odmeny žiaci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700" u="none" strike="noStrike">
                          <a:effectLst/>
                        </a:rPr>
                        <a:t>1817,22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fontAlgn="b"/>
                      <a:r>
                        <a:rPr lang="sk-SK" sz="2700" u="none" strike="noStrike">
                          <a:effectLst/>
                        </a:rPr>
                        <a:t>ANJ - jazykový týždeň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700" u="none" strike="noStrike">
                          <a:effectLst/>
                        </a:rPr>
                        <a:t>530,52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fontAlgn="b"/>
                      <a:r>
                        <a:rPr lang="sk-SK" sz="2700" u="none" strike="noStrike">
                          <a:effectLst/>
                        </a:rPr>
                        <a:t>Pasovačka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700" u="none" strike="noStrike" dirty="0">
                          <a:effectLst/>
                        </a:rPr>
                        <a:t>200,00</a:t>
                      </a:r>
                      <a:endParaRPr lang="sk-SK" sz="2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561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Výdavky 2018/2019				     2.</a:t>
            </a:r>
          </a:p>
        </p:txBody>
      </p:sp>
      <p:graphicFrame>
        <p:nvGraphicFramePr>
          <p:cNvPr id="8" name="Zástupný symbol obsah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461143"/>
              </p:ext>
            </p:extLst>
          </p:nvPr>
        </p:nvGraphicFramePr>
        <p:xfrm>
          <a:off x="304800" y="1484780"/>
          <a:ext cx="8686800" cy="4968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3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062">
                <a:tc>
                  <a:txBody>
                    <a:bodyPr/>
                    <a:lstStyle/>
                    <a:p>
                      <a:pPr algn="l" fontAlgn="b"/>
                      <a:r>
                        <a:rPr lang="sk-SK" sz="2700" u="none" strike="noStrike">
                          <a:effectLst/>
                        </a:rPr>
                        <a:t>Učebné pomôcky, učebnice, knihy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700" u="none" strike="noStrike">
                          <a:effectLst/>
                        </a:rPr>
                        <a:t>15240,4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2">
                <a:tc>
                  <a:txBody>
                    <a:bodyPr/>
                    <a:lstStyle/>
                    <a:p>
                      <a:pPr algn="l" fontAlgn="b"/>
                      <a:r>
                        <a:rPr lang="sk-SK" sz="2700" u="none" strike="noStrike">
                          <a:effectLst/>
                        </a:rPr>
                        <a:t>Kancelárske potreby, toner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700" u="none" strike="noStrike">
                          <a:effectLst/>
                        </a:rPr>
                        <a:t>524,18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2">
                <a:tc>
                  <a:txBody>
                    <a:bodyPr/>
                    <a:lstStyle/>
                    <a:p>
                      <a:pPr algn="l" fontAlgn="b"/>
                      <a:r>
                        <a:rPr lang="sk-SK" sz="2700" u="none" strike="noStrike" dirty="0">
                          <a:effectLst/>
                        </a:rPr>
                        <a:t>Nábytok, ostatné vybavenie</a:t>
                      </a:r>
                      <a:endParaRPr lang="sk-SK" sz="2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700" u="none" strike="noStrike">
                          <a:effectLst/>
                        </a:rPr>
                        <a:t>2009,39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2">
                <a:tc>
                  <a:txBody>
                    <a:bodyPr/>
                    <a:lstStyle/>
                    <a:p>
                      <a:pPr algn="l" fontAlgn="b"/>
                      <a:r>
                        <a:rPr lang="sk-SK" sz="2700" u="none" strike="noStrike">
                          <a:effectLst/>
                        </a:rPr>
                        <a:t>Noc v škole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700" u="none" strike="noStrike">
                          <a:effectLst/>
                        </a:rPr>
                        <a:t>350,00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2">
                <a:tc>
                  <a:txBody>
                    <a:bodyPr/>
                    <a:lstStyle/>
                    <a:p>
                      <a:pPr algn="l" fontAlgn="b"/>
                      <a:r>
                        <a:rPr lang="sk-SK" sz="2700" u="none" strike="noStrike">
                          <a:effectLst/>
                        </a:rPr>
                        <a:t>Hygienické potreby, rohože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700" u="none" strike="noStrike">
                          <a:effectLst/>
                        </a:rPr>
                        <a:t>2 741,83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2">
                <a:tc>
                  <a:txBody>
                    <a:bodyPr/>
                    <a:lstStyle/>
                    <a:p>
                      <a:pPr algn="l" fontAlgn="b"/>
                      <a:r>
                        <a:rPr lang="sk-SK" sz="2700" u="none" strike="noStrike">
                          <a:effectLst/>
                        </a:rPr>
                        <a:t>Doprava na dopravné ihrisko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700" u="none" strike="noStrike">
                          <a:effectLst/>
                        </a:rPr>
                        <a:t>264,00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62">
                <a:tc>
                  <a:txBody>
                    <a:bodyPr/>
                    <a:lstStyle/>
                    <a:p>
                      <a:pPr algn="l" fontAlgn="b"/>
                      <a:r>
                        <a:rPr lang="sk-SK" sz="2700" u="none" strike="noStrike">
                          <a:effectLst/>
                        </a:rPr>
                        <a:t>Doprava lyžiarsky výcvik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700" u="none" strike="noStrike">
                          <a:effectLst/>
                        </a:rPr>
                        <a:t>600,00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062">
                <a:tc>
                  <a:txBody>
                    <a:bodyPr/>
                    <a:lstStyle/>
                    <a:p>
                      <a:pPr algn="l" fontAlgn="b"/>
                      <a:r>
                        <a:rPr lang="sk-SK" sz="2700" u="none" strike="noStrike">
                          <a:effectLst/>
                        </a:rPr>
                        <a:t>Doprava plavecký výcvik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700" u="none" strike="noStrike">
                          <a:effectLst/>
                        </a:rPr>
                        <a:t>700,00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062">
                <a:tc>
                  <a:txBody>
                    <a:bodyPr/>
                    <a:lstStyle/>
                    <a:p>
                      <a:pPr algn="l" fontAlgn="b"/>
                      <a:r>
                        <a:rPr lang="sk-SK" sz="2700" u="none" strike="noStrike">
                          <a:effectLst/>
                        </a:rPr>
                        <a:t>Koncert ZUŠ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700" u="none" strike="noStrike" dirty="0">
                          <a:effectLst/>
                        </a:rPr>
                        <a:t>195,00</a:t>
                      </a:r>
                      <a:endParaRPr lang="sk-SK" sz="2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14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Výdavky 2018/2019				     3.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r>
              <a:rPr lang="sk-SK" b="1" dirty="0"/>
              <a:t>SPOLU VÝDAVKY :  43 133,71 €</a:t>
            </a:r>
          </a:p>
          <a:p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825216"/>
              </p:ext>
            </p:extLst>
          </p:nvPr>
        </p:nvGraphicFramePr>
        <p:xfrm>
          <a:off x="228600" y="1628801"/>
          <a:ext cx="8686800" cy="2865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3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018">
                <a:tc>
                  <a:txBody>
                    <a:bodyPr/>
                    <a:lstStyle/>
                    <a:p>
                      <a:pPr algn="l" fontAlgn="b"/>
                      <a:r>
                        <a:rPr lang="sk-SK" sz="2700" u="none" strike="noStrike">
                          <a:effectLst/>
                        </a:rPr>
                        <a:t>Detské závody PERAK GRAND PRIX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700" u="none" strike="noStrike">
                          <a:effectLst/>
                        </a:rPr>
                        <a:t>87,00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18">
                <a:tc>
                  <a:txBody>
                    <a:bodyPr/>
                    <a:lstStyle/>
                    <a:p>
                      <a:pPr algn="l" fontAlgn="b"/>
                      <a:r>
                        <a:rPr lang="sk-SK" sz="2700" u="none" strike="noStrike">
                          <a:effectLst/>
                        </a:rPr>
                        <a:t>Darovacia zmluva - výstavba ihriska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700" u="none" strike="noStrike">
                          <a:effectLst/>
                        </a:rPr>
                        <a:t>3 500,00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018">
                <a:tc>
                  <a:txBody>
                    <a:bodyPr/>
                    <a:lstStyle/>
                    <a:p>
                      <a:pPr algn="l" fontAlgn="b"/>
                      <a:r>
                        <a:rPr lang="sk-SK" sz="2700" u="none" strike="noStrike">
                          <a:effectLst/>
                        </a:rPr>
                        <a:t>Vianočné posedenie pre učiteľov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700" u="none" strike="noStrike">
                          <a:effectLst/>
                        </a:rPr>
                        <a:t>132,00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18">
                <a:tc>
                  <a:txBody>
                    <a:bodyPr/>
                    <a:lstStyle/>
                    <a:p>
                      <a:pPr algn="l" fontAlgn="b"/>
                      <a:r>
                        <a:rPr lang="sk-SK" sz="2700" u="none" strike="noStrike">
                          <a:effectLst/>
                        </a:rPr>
                        <a:t>Rozlúčka so školským rokom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700" u="none" strike="noStrike">
                          <a:effectLst/>
                        </a:rPr>
                        <a:t>89,90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018">
                <a:tc>
                  <a:txBody>
                    <a:bodyPr/>
                    <a:lstStyle/>
                    <a:p>
                      <a:pPr algn="l" fontAlgn="b"/>
                      <a:r>
                        <a:rPr lang="sk-SK" sz="2700" u="none" strike="noStrike">
                          <a:effectLst/>
                        </a:rPr>
                        <a:t>Súťaže občerstvenie, štartovné</a:t>
                      </a:r>
                      <a:endParaRPr lang="sk-SK" sz="27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700" u="none" strike="noStrike" dirty="0">
                          <a:effectLst/>
                        </a:rPr>
                        <a:t>772,95</a:t>
                      </a:r>
                      <a:endParaRPr lang="sk-SK" sz="2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427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Sumár 2018/2019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Počiatočný stav k 1. 9. 2018	   12 834,72 €</a:t>
            </a:r>
          </a:p>
          <a:p>
            <a:pPr marL="0" indent="0">
              <a:buNone/>
            </a:pPr>
            <a:r>
              <a:rPr lang="sk-SK"/>
              <a:t>Príjmy 2018/2019</a:t>
            </a:r>
            <a:r>
              <a:rPr lang="sk-SK" dirty="0"/>
              <a:t>			   40 186,63 €</a:t>
            </a:r>
          </a:p>
          <a:p>
            <a:pPr marL="0" indent="0">
              <a:buNone/>
            </a:pPr>
            <a:r>
              <a:rPr lang="sk-SK" b="1" dirty="0"/>
              <a:t>Spolu: 				            53 021,35  €</a:t>
            </a:r>
          </a:p>
          <a:p>
            <a:pPr marL="0" indent="0">
              <a:buNone/>
            </a:pPr>
            <a:r>
              <a:rPr lang="sk-SK" dirty="0"/>
              <a:t>Výdavky 2018/2019			   43 133,71 €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sz="3400" b="1" u="sng" dirty="0"/>
              <a:t>ZOSTATOK  K  31. 8. 2019	  9 887,64 €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6713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Plán aktivít 2019/2020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42493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70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Plán aktivít 2019/2020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3400" b="1" dirty="0"/>
              <a:t>Vianočné trhy 2019   </a:t>
            </a:r>
            <a:r>
              <a:rPr lang="sk-SK" sz="3400" b="1" dirty="0">
                <a:solidFill>
                  <a:srgbClr val="FF0000"/>
                </a:solidFill>
              </a:rPr>
              <a:t>7.12.2019</a:t>
            </a:r>
          </a:p>
          <a:p>
            <a:pPr marL="0" indent="0">
              <a:buNone/>
            </a:pPr>
            <a:endParaRPr lang="sk-SK" sz="3400" b="1" dirty="0">
              <a:solidFill>
                <a:srgbClr val="FF0000"/>
              </a:solidFill>
            </a:endParaRPr>
          </a:p>
          <a:p>
            <a:r>
              <a:rPr lang="sk-SK" sz="3400" b="1" dirty="0"/>
              <a:t>7. Reprezentačný školský ples    </a:t>
            </a:r>
            <a:r>
              <a:rPr lang="sk-SK" sz="3400" b="1" dirty="0">
                <a:solidFill>
                  <a:srgbClr val="FF0000"/>
                </a:solidFill>
              </a:rPr>
              <a:t>8.2.2020</a:t>
            </a:r>
          </a:p>
          <a:p>
            <a:pPr marL="0" indent="0">
              <a:buNone/>
            </a:pPr>
            <a:endParaRPr lang="sk-SK" sz="3400" b="1" dirty="0">
              <a:solidFill>
                <a:srgbClr val="FF0000"/>
              </a:solidFill>
            </a:endParaRPr>
          </a:p>
          <a:p>
            <a:r>
              <a:rPr lang="sk-SK" sz="3400" b="1" dirty="0"/>
              <a:t>Zber papiera a hliníka  </a:t>
            </a:r>
            <a:r>
              <a:rPr lang="sk-SK" sz="3400" b="1" dirty="0">
                <a:solidFill>
                  <a:srgbClr val="FF0000"/>
                </a:solidFill>
              </a:rPr>
              <a:t>24. – 25.4.2020</a:t>
            </a:r>
          </a:p>
          <a:p>
            <a:pPr marL="0" indent="0">
              <a:buNone/>
            </a:pPr>
            <a:endParaRPr lang="sk-SK" sz="3400" b="1" dirty="0">
              <a:solidFill>
                <a:srgbClr val="FF0000"/>
              </a:solidFill>
            </a:endParaRPr>
          </a:p>
          <a:p>
            <a:r>
              <a:rPr lang="sk-SK" sz="3400" b="1" dirty="0"/>
              <a:t>MDD  </a:t>
            </a:r>
            <a:r>
              <a:rPr lang="sk-SK" sz="3400" b="1" dirty="0">
                <a:solidFill>
                  <a:srgbClr val="FF0000"/>
                </a:solidFill>
              </a:rPr>
              <a:t>30.5.2020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1261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Členský príspevok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Výška členského príspevku je 25 €</a:t>
            </a:r>
          </a:p>
          <a:p>
            <a:pPr marL="0" indent="0">
              <a:buNone/>
            </a:pPr>
            <a:r>
              <a:rPr lang="sk-SK" dirty="0"/>
              <a:t>	25 € 	- za 1. dieťa navštevujúce ZŠ</a:t>
            </a:r>
          </a:p>
          <a:p>
            <a:pPr marL="0" indent="0">
              <a:buNone/>
            </a:pPr>
            <a:r>
              <a:rPr lang="sk-SK" dirty="0"/>
              <a:t>	25 € 	- za 2. dieťa navštevujúce ZŠ</a:t>
            </a:r>
          </a:p>
          <a:p>
            <a:pPr marL="0" indent="0">
              <a:buNone/>
            </a:pPr>
            <a:r>
              <a:rPr lang="sk-SK" dirty="0"/>
              <a:t>	0 € 		- za 3. dieťa navštevujúce ZŠ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Návrh ponechať nezmenenú výšku príspevku</a:t>
            </a:r>
          </a:p>
        </p:txBody>
      </p:sp>
    </p:spTree>
    <p:extLst>
      <p:ext uri="{BB962C8B-B14F-4D97-AF65-F5344CB8AC3E}">
        <p14:creationId xmlns:p14="http://schemas.microsoft.com/office/powerpoint/2010/main" val="131303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program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Privítanie. Otvorenie plenárnej schôdze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Predstavenie OZ Školáčik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Výročná správa OZ Školáčik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Odsúhlasenie finančného príspevku pre šk. rok 2019/2020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Voľba predsedu OZ Školáčik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Obedy – navýšenie stravného (dodatok k VZN)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Priestorové problémy v ZŠ, dostavba areálu Komenského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Diskusia</a:t>
            </a:r>
          </a:p>
        </p:txBody>
      </p:sp>
    </p:spTree>
    <p:extLst>
      <p:ext uri="{BB962C8B-B14F-4D97-AF65-F5344CB8AC3E}">
        <p14:creationId xmlns:p14="http://schemas.microsoft.com/office/powerpoint/2010/main" val="2066756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VOĽBA PREDSEDU OZ ŠKOLÁČIK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Návrh:	</a:t>
            </a:r>
          </a:p>
          <a:p>
            <a:pPr marL="0" indent="0">
              <a:buNone/>
            </a:pPr>
            <a:r>
              <a:rPr lang="sk-SK" dirty="0"/>
              <a:t>	</a:t>
            </a:r>
          </a:p>
          <a:p>
            <a:pPr marL="0" indent="0">
              <a:buNone/>
            </a:pPr>
            <a:r>
              <a:rPr lang="sk-SK" dirty="0"/>
              <a:t>	Predseda: Pani Katarína Beňová</a:t>
            </a:r>
          </a:p>
          <a:p>
            <a:pPr marL="0" indent="0">
              <a:buNone/>
            </a:pPr>
            <a:r>
              <a:rPr lang="sk-SK" dirty="0"/>
              <a:t>	Podpredseda: Adriana </a:t>
            </a:r>
            <a:r>
              <a:rPr lang="sk-SK" dirty="0" err="1"/>
              <a:t>Coufalová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	Tajomník: Pani Silvia </a:t>
            </a:r>
            <a:r>
              <a:rPr lang="sk-SK" dirty="0" err="1"/>
              <a:t>Cenká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84287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poďakovanie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dirty="0"/>
              <a:t>Na záver chcem srdečne poďakovať všetkým rodičom, členom výboru Školáčika, vedeniu ZŠ Bernolákovo, pedagógom aj nepedagogickým zamestnancom za predchádzajúci školský rok, za čas strávený pri plánovaní a realizácii našich aktivít a pevne verím, že sa znova stretneme v čo najväčšom počte aj pri tohtoročných aktivitách. Podporujeme tým naše deti.</a:t>
            </a:r>
          </a:p>
          <a:p>
            <a:pPr marL="0" indent="0" algn="ctr">
              <a:buNone/>
            </a:pPr>
            <a:r>
              <a:rPr lang="sk-SK" dirty="0"/>
              <a:t>ĎAKUJEME!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52208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Obedy – navýšenie stravného (dodatok k VZN)</a:t>
            </a:r>
            <a:br>
              <a:rPr lang="sk-SK" dirty="0"/>
            </a:b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568951" cy="5616624"/>
          </a:xfrm>
        </p:spPr>
      </p:pic>
    </p:spTree>
    <p:extLst>
      <p:ext uri="{BB962C8B-B14F-4D97-AF65-F5344CB8AC3E}">
        <p14:creationId xmlns:p14="http://schemas.microsoft.com/office/powerpoint/2010/main" val="3106171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Priestorové problémy v ZŠ, dostavba areálu Komenského</a:t>
            </a:r>
            <a:br>
              <a:rPr lang="sk-SK" dirty="0"/>
            </a:b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686800" cy="4176464"/>
          </a:xfrm>
        </p:spPr>
      </p:pic>
    </p:spTree>
    <p:extLst>
      <p:ext uri="{BB962C8B-B14F-4D97-AF65-F5344CB8AC3E}">
        <p14:creationId xmlns:p14="http://schemas.microsoft.com/office/powerpoint/2010/main" val="2588760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Priestorové problémy v ZŠ, dostavba areálu Komenského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43065"/>
            <a:ext cx="8686800" cy="4348157"/>
          </a:xfrm>
        </p:spPr>
      </p:pic>
    </p:spTree>
    <p:extLst>
      <p:ext uri="{BB962C8B-B14F-4D97-AF65-F5344CB8AC3E}">
        <p14:creationId xmlns:p14="http://schemas.microsoft.com/office/powerpoint/2010/main" val="288643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Kto sme 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400" dirty="0"/>
              <a:t>občianske združenie</a:t>
            </a:r>
          </a:p>
          <a:p>
            <a:r>
              <a:rPr lang="sk-SK" sz="4400" dirty="0"/>
              <a:t>rodičia, ktorí chcú podporovať aktivity svojich detí – žiakov ZŠ Bernolákovo</a:t>
            </a:r>
          </a:p>
          <a:p>
            <a:pPr marL="0" indent="0" algn="just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8213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Aké sú naše ciele 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sú presne špecifikované v Stanovách, časti II. Ciele združenia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Stanovy sú zverejnené na web stránke </a:t>
            </a:r>
            <a:r>
              <a:rPr lang="sk-SK" u="sng" dirty="0" err="1">
                <a:hlinkClick r:id="rId2"/>
              </a:rPr>
              <a:t>www.zsbernolakovo.sk</a:t>
            </a:r>
            <a:r>
              <a:rPr lang="sk-SK" dirty="0"/>
              <a:t> v časti OZ Školáčik, dokumenty.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635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Oz</a:t>
            </a:r>
            <a:r>
              <a:rPr lang="sk-SK" dirty="0"/>
              <a:t> školáčik - web</a:t>
            </a: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49" y="1554163"/>
            <a:ext cx="8001901" cy="4525962"/>
          </a:xfrm>
        </p:spPr>
      </p:pic>
    </p:spTree>
    <p:extLst>
      <p:ext uri="{BB962C8B-B14F-4D97-AF65-F5344CB8AC3E}">
        <p14:creationId xmlns:p14="http://schemas.microsoft.com/office/powerpoint/2010/main" val="286574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Organizačná štruktúra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Predseda: Ing. Martina </a:t>
            </a:r>
            <a:r>
              <a:rPr lang="sk-SK" dirty="0" err="1"/>
              <a:t>Brunel</a:t>
            </a:r>
            <a:endParaRPr lang="sk-SK" dirty="0"/>
          </a:p>
          <a:p>
            <a:r>
              <a:rPr lang="sk-SK" dirty="0"/>
              <a:t>Podpredseda: Zuzana Palkovičová</a:t>
            </a:r>
          </a:p>
          <a:p>
            <a:r>
              <a:rPr lang="sk-SK" dirty="0"/>
              <a:t>Hospodár: Silvia </a:t>
            </a:r>
            <a:r>
              <a:rPr lang="sk-SK" dirty="0" err="1"/>
              <a:t>Cenká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sk-SK" sz="2800" dirty="0"/>
              <a:t>voľba predsedu, podpredsedu a hospodára  sa uskutočňuje každoročne na plenárnej schôdzi</a:t>
            </a:r>
          </a:p>
          <a:p>
            <a:endParaRPr lang="sk-SK" dirty="0"/>
          </a:p>
          <a:p>
            <a:r>
              <a:rPr lang="sk-SK" dirty="0"/>
              <a:t>Výkonný výbor</a:t>
            </a:r>
          </a:p>
        </p:txBody>
      </p:sp>
    </p:spTree>
    <p:extLst>
      <p:ext uri="{BB962C8B-B14F-4D97-AF65-F5344CB8AC3E}">
        <p14:creationId xmlns:p14="http://schemas.microsoft.com/office/powerpoint/2010/main" val="74586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Výkonný výbor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sa skladá z rodičov, </a:t>
            </a:r>
            <a:r>
              <a:rPr lang="sk-SK" sz="4000" b="1" dirty="0"/>
              <a:t>triednych dôverníkov</a:t>
            </a:r>
          </a:p>
          <a:p>
            <a:r>
              <a:rPr lang="sk-SK" sz="4000" dirty="0"/>
              <a:t>Každá trieda má vo výbore svojho zástupcu – triedneho dôverníka </a:t>
            </a:r>
          </a:p>
          <a:p>
            <a:r>
              <a:rPr lang="sk-SK" sz="4000" dirty="0"/>
              <a:t>Triedny dôverník je volený spomedzi rodičov v danej triede a to každoročne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5687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úlohou triedneho dôverníka 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k-SK" b="1" dirty="0"/>
          </a:p>
          <a:p>
            <a:pPr lvl="0"/>
            <a:r>
              <a:rPr lang="sk-SK" dirty="0"/>
              <a:t>zastupuje rodičov danej triedy na stretnutiach triednych dôverníkov </a:t>
            </a:r>
          </a:p>
          <a:p>
            <a:pPr lvl="0"/>
            <a:r>
              <a:rPr lang="sk-SK" dirty="0"/>
              <a:t>spolupracuje s triednym učiteľom, podáva informácie rodičom</a:t>
            </a:r>
          </a:p>
          <a:p>
            <a:pPr lvl="0"/>
            <a:r>
              <a:rPr lang="sk-SK" dirty="0"/>
              <a:t>aktívne sa zapája do aktivít ZRPŠ Školáčik</a:t>
            </a:r>
          </a:p>
          <a:p>
            <a:pPr lvl="0"/>
            <a:r>
              <a:rPr lang="sk-SK" dirty="0"/>
              <a:t>oslovuje rodičov v triede aby sa zapájali do školských aktivít ako aj aktivít ZRPŠ Školáčik </a:t>
            </a:r>
          </a:p>
          <a:p>
            <a:pPr lvl="0"/>
            <a:r>
              <a:rPr lang="sk-SK" dirty="0"/>
              <a:t>komunikuje s vedením ZRPŠ Školáčik a tlmočí nápady, požiadavky, sťažnosti rodičov vo svojej triede na stretnutiach triednych dôverníkov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4001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Triedny dôverník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má právo hlasovať a rozhodovať o:</a:t>
            </a:r>
          </a:p>
          <a:p>
            <a:pPr lvl="1"/>
            <a:r>
              <a:rPr lang="sk-SK" dirty="0"/>
              <a:t>financiách ZRPŠ Školáčik</a:t>
            </a:r>
          </a:p>
          <a:p>
            <a:pPr lvl="1"/>
            <a:r>
              <a:rPr lang="sk-SK" dirty="0"/>
              <a:t>výbere aktivít</a:t>
            </a:r>
          </a:p>
          <a:p>
            <a:pPr lvl="1"/>
            <a:r>
              <a:rPr lang="sk-SK" dirty="0"/>
              <a:t>organizácii aktivít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1621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643</TotalTime>
  <Words>753</Words>
  <Application>Microsoft Office PowerPoint</Application>
  <PresentationFormat>Prezentácia na obrazovke (4:3)</PresentationFormat>
  <Paragraphs>173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8" baseType="lpstr">
      <vt:lpstr>Franklin Gothic Book</vt:lpstr>
      <vt:lpstr>Franklin Gothic Medium</vt:lpstr>
      <vt:lpstr>Wingdings 2</vt:lpstr>
      <vt:lpstr>Cestovanie</vt:lpstr>
      <vt:lpstr>Plenárna schôdza ZRPŠ Školáčik</vt:lpstr>
      <vt:lpstr>program</vt:lpstr>
      <vt:lpstr>Kto sme ?</vt:lpstr>
      <vt:lpstr>Aké sú naše ciele ?</vt:lpstr>
      <vt:lpstr>Oz školáčik - web</vt:lpstr>
      <vt:lpstr>Organizačná štruktúra</vt:lpstr>
      <vt:lpstr>Výkonný výbor</vt:lpstr>
      <vt:lpstr>Čo je úlohou triedneho dôverníka ?</vt:lpstr>
      <vt:lpstr>Triedny dôverník </vt:lpstr>
      <vt:lpstr>Propagácia zrpš školáčik</vt:lpstr>
      <vt:lpstr>Výročná správa  2018/2019</vt:lpstr>
      <vt:lpstr>PRÍJMY 2018/2019       </vt:lpstr>
      <vt:lpstr>VÝDAVKY 2018/2019                                 1.</vt:lpstr>
      <vt:lpstr>Výdavky 2018/2019         2.</vt:lpstr>
      <vt:lpstr>Výdavky 2018/2019         3.</vt:lpstr>
      <vt:lpstr>Sumár 2018/2019</vt:lpstr>
      <vt:lpstr>Plán aktivít 2019/2020</vt:lpstr>
      <vt:lpstr>Plán aktivít 2019/2020</vt:lpstr>
      <vt:lpstr>Členský príspevok</vt:lpstr>
      <vt:lpstr>VOĽBA PREDSEDU OZ ŠKOLÁČIK </vt:lpstr>
      <vt:lpstr>poďakovanie</vt:lpstr>
      <vt:lpstr>Obedy – navýšenie stravného (dodatok k VZN) </vt:lpstr>
      <vt:lpstr>Priestorové problémy v ZŠ, dostavba areálu Komenského </vt:lpstr>
      <vt:lpstr>Priestorové problémy v ZŠ, dostavba areálu Komenského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Maťa</dc:creator>
  <cp:lastModifiedBy>Beata Bognárová</cp:lastModifiedBy>
  <cp:revision>51</cp:revision>
  <dcterms:created xsi:type="dcterms:W3CDTF">2017-09-27T10:23:58Z</dcterms:created>
  <dcterms:modified xsi:type="dcterms:W3CDTF">2020-10-21T05:53:36Z</dcterms:modified>
</cp:coreProperties>
</file>