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4" r:id="rId14"/>
    <p:sldId id="269" r:id="rId15"/>
    <p:sldId id="270" r:id="rId16"/>
    <p:sldId id="271" r:id="rId17"/>
    <p:sldId id="272" r:id="rId18"/>
    <p:sldId id="273" r:id="rId19"/>
    <p:sldId id="275" r:id="rId20"/>
    <p:sldId id="278" r:id="rId21"/>
    <p:sldId id="276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25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007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03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781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899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094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799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00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28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77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93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57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67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659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77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082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6017D-2A23-4E9F-BFAC-582F8F4A39F6}" type="datetimeFigureOut">
              <a:rPr lang="pl-PL" smtClean="0"/>
              <a:t>2020-01-29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3E7261-9310-472F-B0E9-F276FC8B7F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39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604246"/>
          </a:xfrm>
        </p:spPr>
        <p:txBody>
          <a:bodyPr/>
          <a:lstStyle/>
          <a:p>
            <a:r>
              <a:rPr lang="pl-PL" dirty="0" smtClean="0"/>
              <a:t>Szachy w naszej szkole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54" y="2649071"/>
            <a:ext cx="3474430" cy="32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94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0306" y="564776"/>
            <a:ext cx="8713694" cy="4871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 smtClean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 rezultatów:</a:t>
            </a:r>
            <a:endParaRPr lang="pl-PL" sz="3200" dirty="0" smtClean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 zasady „fair </a:t>
            </a:r>
            <a:r>
              <a:rPr lang="pl-PL" sz="28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dążąc do zdrowej rywalizacji;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 zasady i reguły obowiązujące podczas gry w szachy;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pomaga innym początkującym szachistom w opanowaniu reguł gry;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 w pełni koncentrować się podczas gry;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 przeanalizować popełnione błędy i je korygować;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dąży do osiągania sukcesu podczas gry;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 skorzystać z konstruktywnych uwag;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 słownictwo związane z szachami.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4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82388" y="551330"/>
            <a:ext cx="89019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solidFill>
                  <a:srgbClr val="0070C0"/>
                </a:solidFill>
              </a:rPr>
              <a:t>Tematyka zajęć:</a:t>
            </a:r>
          </a:p>
          <a:p>
            <a:endParaRPr lang="pl-PL" sz="2400" dirty="0" smtClean="0">
              <a:solidFill>
                <a:srgbClr val="0070C0"/>
              </a:solidFill>
            </a:endParaRPr>
          </a:p>
          <a:p>
            <a:r>
              <a:rPr lang="pl-PL" sz="2400" dirty="0" smtClean="0">
                <a:solidFill>
                  <a:srgbClr val="7030A0"/>
                </a:solidFill>
              </a:rPr>
              <a:t>Zapoznanie uczniów z historią szachów.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Figury, piony, szachownica.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Wartość i jakość poszczególnych figur i ich specyfika.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Podstawowe pojęcia szachowe.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Zapis partii szachowej.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Analiza partii szachowej.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Rozgrywanie debiutu.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Gra środkowa. Ogólne zasady.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Zakończenie partii. Rozgrywanie końcówek.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Nauka umiejętności racjonalnej gry poszczególnymi figurami i ich wykorzystanie w trakcie gry. </a:t>
            </a:r>
          </a:p>
          <a:p>
            <a:r>
              <a:rPr lang="pl-PL" sz="2400" dirty="0" smtClean="0">
                <a:solidFill>
                  <a:srgbClr val="7030A0"/>
                </a:solidFill>
              </a:rPr>
              <a:t>Przeprowadzenie turniejów szachowych.</a:t>
            </a:r>
            <a:endParaRPr lang="pl-PL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4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781" y="475129"/>
            <a:ext cx="8291854" cy="3733799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C00000"/>
                </a:solidFill>
              </a:rPr>
              <a:t>Podstawowym narzędziem do dokonania oceny efektów pracy ucznia będzie obserwacja przez nauczyciela podczas zajęć: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•	</a:t>
            </a:r>
            <a:r>
              <a:rPr lang="pl-PL" sz="3100" dirty="0"/>
              <a:t>umiejętności rywalizacji z graczami –postawa fair </a:t>
            </a:r>
            <a:r>
              <a:rPr lang="pl-PL" sz="3100" dirty="0" err="1"/>
              <a:t>play</a:t>
            </a:r>
            <a:r>
              <a:rPr lang="pl-PL" sz="3100" dirty="0"/>
              <a:t>,</a:t>
            </a:r>
            <a:br>
              <a:rPr lang="pl-PL" sz="3100" dirty="0"/>
            </a:br>
            <a:r>
              <a:rPr lang="pl-PL" sz="3100" dirty="0"/>
              <a:t>•	samodzielne eliminowanie błędnych posunięć,</a:t>
            </a:r>
            <a:br>
              <a:rPr lang="pl-PL" sz="3100" dirty="0"/>
            </a:br>
            <a:r>
              <a:rPr lang="pl-PL" sz="3100" dirty="0"/>
              <a:t>•	zaangażowanie ucznia do zdrowej rywalizacji,</a:t>
            </a:r>
            <a:br>
              <a:rPr lang="pl-PL" sz="3100" dirty="0"/>
            </a:br>
            <a:r>
              <a:rPr lang="pl-PL" sz="3100" dirty="0"/>
              <a:t>•	umiejętność zmatowania przeciwnika,</a:t>
            </a:r>
            <a:br>
              <a:rPr lang="pl-PL" sz="3100" dirty="0"/>
            </a:br>
            <a:r>
              <a:rPr lang="pl-PL" sz="3100" dirty="0"/>
              <a:t>•	umiejętność myślenia podczas rozgrywanej partii szachowej.</a:t>
            </a:r>
          </a:p>
        </p:txBody>
      </p:sp>
    </p:spTree>
    <p:extLst>
      <p:ext uri="{BB962C8B-B14F-4D97-AF65-F5344CB8AC3E}">
        <p14:creationId xmlns:p14="http://schemas.microsoft.com/office/powerpoint/2010/main" val="302714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3953" y="609600"/>
            <a:ext cx="7230050" cy="19050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7030A0"/>
                </a:solidFill>
              </a:rPr>
              <a:t>Przebieg zajęć:</a:t>
            </a:r>
            <a:endParaRPr lang="pl-PL" dirty="0">
              <a:solidFill>
                <a:srgbClr val="7030A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77335" y="2272553"/>
            <a:ext cx="8596668" cy="3496235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sz="3200" dirty="0">
                <a:solidFill>
                  <a:srgbClr val="C00000"/>
                </a:solidFill>
              </a:rPr>
              <a:t>• wprowadzenie: 5 min</a:t>
            </a:r>
          </a:p>
          <a:p>
            <a:r>
              <a:rPr lang="pl-PL" sz="3200" dirty="0">
                <a:solidFill>
                  <a:srgbClr val="C00000"/>
                </a:solidFill>
              </a:rPr>
              <a:t>• nowe wiadomości lub ćwiczenia problemowe: 15 min</a:t>
            </a:r>
          </a:p>
          <a:p>
            <a:r>
              <a:rPr lang="pl-PL" sz="3200" dirty="0">
                <a:solidFill>
                  <a:srgbClr val="C00000"/>
                </a:solidFill>
              </a:rPr>
              <a:t>• rozgrywka partii szachowej: 20 min</a:t>
            </a:r>
          </a:p>
          <a:p>
            <a:r>
              <a:rPr lang="pl-PL" sz="3200" dirty="0" smtClean="0">
                <a:solidFill>
                  <a:srgbClr val="C00000"/>
                </a:solidFill>
              </a:rPr>
              <a:t>• </a:t>
            </a:r>
            <a:r>
              <a:rPr lang="pl-PL" sz="3200" dirty="0">
                <a:solidFill>
                  <a:srgbClr val="C00000"/>
                </a:solidFill>
              </a:rPr>
              <a:t>podsumowanie: 5 min </a:t>
            </a:r>
          </a:p>
        </p:txBody>
      </p:sp>
    </p:spTree>
    <p:extLst>
      <p:ext uri="{BB962C8B-B14F-4D97-AF65-F5344CB8AC3E}">
        <p14:creationId xmlns:p14="http://schemas.microsoft.com/office/powerpoint/2010/main" val="3996732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46612" y="609600"/>
            <a:ext cx="6127389" cy="923365"/>
          </a:xfrm>
        </p:spPr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Turnieje wewnątrzklasowe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2" y="2175883"/>
            <a:ext cx="5396550" cy="3390488"/>
          </a:xfr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48" y="2160983"/>
            <a:ext cx="5503033" cy="3405611"/>
          </a:xfrm>
        </p:spPr>
      </p:pic>
    </p:spTree>
    <p:extLst>
      <p:ext uri="{BB962C8B-B14F-4D97-AF65-F5344CB8AC3E}">
        <p14:creationId xmlns:p14="http://schemas.microsoft.com/office/powerpoint/2010/main" val="1939431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" y="134472"/>
            <a:ext cx="6692153" cy="37643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70" y="2981045"/>
            <a:ext cx="6414247" cy="36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5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" y="307601"/>
            <a:ext cx="6696636" cy="376685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51" y="2904564"/>
            <a:ext cx="6239436" cy="35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1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0988" cy="385930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35" y="2595282"/>
            <a:ext cx="6866965" cy="38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8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8" y="188259"/>
            <a:ext cx="6302188" cy="35449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2904564"/>
            <a:ext cx="6324600" cy="35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08529" y="242048"/>
            <a:ext cx="813547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solidFill>
                  <a:srgbClr val="C00000"/>
                </a:solidFill>
              </a:rPr>
              <a:t>Przyswajanie wiedzy przez: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odwoływanie się do </a:t>
            </a:r>
            <a:r>
              <a:rPr lang="pl-PL" sz="3600" dirty="0"/>
              <a:t>wcześniejszych doświadczeń, </a:t>
            </a:r>
            <a:endParaRPr lang="pl-PL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techniki pamięciowe,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rymowanki</a:t>
            </a:r>
            <a:r>
              <a:rPr lang="pl-PL" sz="3600" dirty="0"/>
              <a:t>, </a:t>
            </a:r>
            <a:endParaRPr lang="pl-PL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prowadzenie zeszytu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/>
              <a:t>z</a:t>
            </a:r>
            <a:r>
              <a:rPr lang="pl-PL" sz="3600" dirty="0" smtClean="0"/>
              <a:t>abawy na </a:t>
            </a:r>
            <a:r>
              <a:rPr lang="pl-PL" sz="3600" dirty="0"/>
              <a:t>szachownicy, </a:t>
            </a:r>
            <a:endParaRPr lang="pl-PL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rozwiązywanie </a:t>
            </a:r>
            <a:r>
              <a:rPr lang="pl-PL" sz="3600" dirty="0"/>
              <a:t>zadań / </a:t>
            </a:r>
            <a:r>
              <a:rPr lang="pl-PL" sz="3600" dirty="0" smtClean="0"/>
              <a:t>zagadek,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diagramy,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/>
              <a:t>rozgrywanie </a:t>
            </a:r>
            <a:r>
              <a:rPr lang="pl-PL" sz="3600" dirty="0"/>
              <a:t>partii </a:t>
            </a:r>
            <a:r>
              <a:rPr lang="pl-PL" sz="3600" dirty="0" smtClean="0"/>
              <a:t>szachowych.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755712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3753" y="887506"/>
            <a:ext cx="4088109" cy="1889564"/>
          </a:xfrm>
        </p:spPr>
        <p:txBody>
          <a:bodyPr>
            <a:noAutofit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Szkoła Podstawowa nr 3 z Oddziałami Integracyjnymi im. Polskich Olimpijczyków w </a:t>
            </a:r>
            <a:r>
              <a:rPr lang="pl-PL" dirty="0">
                <a:solidFill>
                  <a:srgbClr val="0070C0"/>
                </a:solidFill>
              </a:rPr>
              <a:t>M</a:t>
            </a:r>
            <a:r>
              <a:rPr lang="pl-PL" dirty="0" smtClean="0">
                <a:solidFill>
                  <a:srgbClr val="0070C0"/>
                </a:solidFill>
              </a:rPr>
              <a:t>ikołowie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09378"/>
            <a:ext cx="6521169" cy="587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68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71783" cy="1609165"/>
          </a:xfrm>
        </p:spPr>
        <p:txBody>
          <a:bodyPr/>
          <a:lstStyle/>
          <a:p>
            <a:pPr algn="ctr"/>
            <a:r>
              <a:rPr lang="pl-PL" dirty="0" smtClean="0"/>
              <a:t>Gramy również na przerwach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388" y="1815355"/>
            <a:ext cx="5413717" cy="30482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1" y="1909486"/>
            <a:ext cx="541913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1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18765" y="1304365"/>
            <a:ext cx="692523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0070C0"/>
                </a:solidFill>
              </a:rPr>
              <a:t>„Można </a:t>
            </a:r>
            <a:r>
              <a:rPr lang="pl-PL" sz="3200" dirty="0">
                <a:solidFill>
                  <a:srgbClr val="0070C0"/>
                </a:solidFill>
              </a:rPr>
              <a:t>zostać wielkim szachowym mistrzem, ale tylko wtedy, gdy poznajemy swoje błędy i </a:t>
            </a:r>
            <a:r>
              <a:rPr lang="pl-PL" sz="3200" i="1" dirty="0">
                <a:solidFill>
                  <a:srgbClr val="0070C0"/>
                </a:solidFill>
              </a:rPr>
              <a:t>słabe strony. Zupełnie jak w życiu”. - </a:t>
            </a:r>
            <a:r>
              <a:rPr lang="pl-PL" sz="2800" i="1" dirty="0"/>
              <a:t>Aleksander </a:t>
            </a:r>
            <a:r>
              <a:rPr lang="pl-PL" sz="2800" i="1" dirty="0" err="1" smtClean="0"/>
              <a:t>Alechin</a:t>
            </a:r>
            <a:endParaRPr lang="pl-PL" sz="2800" i="1" dirty="0" smtClean="0"/>
          </a:p>
          <a:p>
            <a:endParaRPr lang="pl-PL" sz="2800" i="1" dirty="0"/>
          </a:p>
          <a:p>
            <a:endParaRPr lang="pl-PL" sz="2800" i="1" dirty="0" smtClean="0"/>
          </a:p>
          <a:p>
            <a:endParaRPr lang="pl-PL" sz="2800" i="1" dirty="0"/>
          </a:p>
          <a:p>
            <a:endParaRPr lang="pl-PL" sz="2800" i="1" dirty="0" smtClean="0"/>
          </a:p>
          <a:p>
            <a:r>
              <a:rPr lang="pl-PL" i="1" dirty="0" smtClean="0"/>
              <a:t>Przygotowała Ewa </a:t>
            </a:r>
            <a:r>
              <a:rPr lang="pl-PL" i="1" dirty="0" err="1" smtClean="0"/>
              <a:t>Klenart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13573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0918" y="609599"/>
            <a:ext cx="4303058" cy="1918447"/>
          </a:xfrm>
        </p:spPr>
        <p:txBody>
          <a:bodyPr/>
          <a:lstStyle/>
          <a:p>
            <a:pPr algn="ctr"/>
            <a:r>
              <a:rPr lang="pl-PL" dirty="0" smtClean="0"/>
              <a:t>Uczniowie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6" y="242047"/>
            <a:ext cx="6329082" cy="35601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5" y="2934401"/>
            <a:ext cx="5813611" cy="36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Zajęcia szachowe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011" y="1506072"/>
            <a:ext cx="9380530" cy="45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Zajęcia szachowe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40" y="1398494"/>
            <a:ext cx="3948454" cy="4643531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2" y="1398494"/>
            <a:ext cx="3612790" cy="4643531"/>
          </a:xfrm>
        </p:spPr>
      </p:pic>
    </p:spTree>
    <p:extLst>
      <p:ext uri="{BB962C8B-B14F-4D97-AF65-F5344CB8AC3E}">
        <p14:creationId xmlns:p14="http://schemas.microsoft.com/office/powerpoint/2010/main" val="421828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Program</a:t>
            </a:r>
            <a:b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4400" dirty="0" smtClean="0">
                <a:solidFill>
                  <a:schemeClr val="accent2">
                    <a:lumMod val="75000"/>
                  </a:schemeClr>
                </a:solidFill>
              </a:rPr>
              <a:t>„Szachowe potyczki”</a:t>
            </a:r>
            <a:endParaRPr lang="pl-PL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1289" y="1075021"/>
            <a:ext cx="6265676" cy="4699257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530907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/>
              <a:t>Opracowała: Ewa </a:t>
            </a:r>
            <a:r>
              <a:rPr lang="pl-PL" sz="1600" dirty="0" err="1" smtClean="0"/>
              <a:t>Klenart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938077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17459" y="1909482"/>
            <a:ext cx="4056543" cy="1694330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70C0"/>
                </a:solidFill>
              </a:rPr>
              <a:t>Program został dopasowany do indywidualnych potrzeb i możliwości uczniów.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43623"/>
            <a:ext cx="4311524" cy="49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7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9930" y="874059"/>
            <a:ext cx="3751932" cy="1358153"/>
          </a:xfrm>
        </p:spPr>
        <p:txBody>
          <a:bodyPr>
            <a:noAutofit/>
          </a:bodyPr>
          <a:lstStyle/>
          <a:p>
            <a:r>
              <a:rPr lang="pl-PL" sz="3200" dirty="0" smtClean="0"/>
              <a:t>Cele ogólne: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874059"/>
            <a:ext cx="7102822" cy="4733365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5459" y="2353235"/>
            <a:ext cx="3886403" cy="3926541"/>
          </a:xfrm>
        </p:spPr>
        <p:txBody>
          <a:bodyPr>
            <a:noAutofit/>
          </a:bodyPr>
          <a:lstStyle/>
          <a:p>
            <a:r>
              <a:rPr lang="pl-PL" sz="1800" dirty="0"/>
              <a:t>•	Rozwijanie u dziecka indywidualnego toku myślenia. </a:t>
            </a:r>
          </a:p>
          <a:p>
            <a:r>
              <a:rPr lang="pl-PL" sz="1800" dirty="0"/>
              <a:t>•	Kształtowanie twórczej aktywności dzieci, myślenia przyczynowo - skutkowego oraz umiejętności rozwiązywania problemów. </a:t>
            </a:r>
          </a:p>
          <a:p>
            <a:r>
              <a:rPr lang="pl-PL" sz="1800" dirty="0"/>
              <a:t>•	Wdrażanie do systematycznej i wytrwałej pracy.</a:t>
            </a:r>
          </a:p>
          <a:p>
            <a:r>
              <a:rPr lang="pl-PL" sz="1800" dirty="0"/>
              <a:t>•	Ćwiczenie koncentracji, pamięci i uwagi, logicznego myślenia i cierpliwości.</a:t>
            </a:r>
          </a:p>
        </p:txBody>
      </p:sp>
    </p:spTree>
    <p:extLst>
      <p:ext uri="{BB962C8B-B14F-4D97-AF65-F5344CB8AC3E}">
        <p14:creationId xmlns:p14="http://schemas.microsoft.com/office/powerpoint/2010/main" val="87350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70C0"/>
                </a:solidFill>
              </a:rPr>
              <a:t>Cele szczegółowe:</a:t>
            </a:r>
            <a:endParaRPr lang="pl-PL" sz="3200" dirty="0">
              <a:solidFill>
                <a:srgbClr val="0070C0"/>
              </a:solidFill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316" y="658905"/>
            <a:ext cx="7478966" cy="56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797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</TotalTime>
  <Words>292</Words>
  <Application>Microsoft Office PowerPoint</Application>
  <PresentationFormat>Panoramiczny</PresentationFormat>
  <Paragraphs>60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Trebuchet MS</vt:lpstr>
      <vt:lpstr>Wingdings 3</vt:lpstr>
      <vt:lpstr>Faseta</vt:lpstr>
      <vt:lpstr>Szachy w naszej szkole </vt:lpstr>
      <vt:lpstr>Szkoła Podstawowa nr 3 z Oddziałami Integracyjnymi im. Polskich Olimpijczyków w Mikołowie</vt:lpstr>
      <vt:lpstr>Uczniowie</vt:lpstr>
      <vt:lpstr>Zajęcia szachowe</vt:lpstr>
      <vt:lpstr>Zajęcia szachowe</vt:lpstr>
      <vt:lpstr>Program „Szachowe potyczki”</vt:lpstr>
      <vt:lpstr>Program został dopasowany do indywidualnych potrzeb i możliwości uczniów. </vt:lpstr>
      <vt:lpstr>Cele ogólne:</vt:lpstr>
      <vt:lpstr>Cele szczegółowe:</vt:lpstr>
      <vt:lpstr>Prezentacja programu PowerPoint</vt:lpstr>
      <vt:lpstr>Prezentacja programu PowerPoint</vt:lpstr>
      <vt:lpstr>Podstawowym narzędziem do dokonania oceny efektów pracy ucznia będzie obserwacja przez nauczyciela podczas zajęć:  • umiejętności rywalizacji z graczami –postawa fair play, • samodzielne eliminowanie błędnych posunięć, • zaangażowanie ucznia do zdrowej rywalizacji, • umiejętność zmatowania przeciwnika, • umiejętność myślenia podczas rozgrywanej partii szachowej.</vt:lpstr>
      <vt:lpstr>Przebieg zajęć:</vt:lpstr>
      <vt:lpstr>Turnieje wewnątrzklasowe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Gramy również na przerwach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Szachy w naszej szkole</dc:title>
  <dc:creator>adam</dc:creator>
  <cp:lastModifiedBy>adam</cp:lastModifiedBy>
  <cp:revision>19</cp:revision>
  <dcterms:created xsi:type="dcterms:W3CDTF">2020-01-23T15:51:45Z</dcterms:created>
  <dcterms:modified xsi:type="dcterms:W3CDTF">2020-01-29T12:43:20Z</dcterms:modified>
</cp:coreProperties>
</file>