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0B8212-C214-49C9-9551-AE6AE37CCFDE}" v="69" dt="2021-02-20T19:40:04.599"/>
    <p1510:client id="{C62198D3-9CE1-A975-18BE-35B69ACA384C}" v="92" dt="2021-02-20T20:00:07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2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1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8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  <p:sldLayoutId id="2147484836" r:id="rId12"/>
    <p:sldLayoutId id="2147484837" r:id="rId13"/>
    <p:sldLayoutId id="2147484838" r:id="rId14"/>
    <p:sldLayoutId id="2147484839" r:id="rId15"/>
    <p:sldLayoutId id="2147484840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47245" y="1255003"/>
            <a:ext cx="844124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ea typeface="+mj-lt"/>
                <a:cs typeface="+mj-lt"/>
              </a:rPr>
              <a:t>Zasady pracy </a:t>
            </a:r>
            <a:br>
              <a:rPr lang="pl-PL" b="1" dirty="0">
                <a:ea typeface="+mj-lt"/>
                <a:cs typeface="+mj-lt"/>
              </a:rPr>
            </a:br>
            <a:r>
              <a:rPr lang="pl-PL" b="1" dirty="0">
                <a:ea typeface="+mj-lt"/>
                <a:cs typeface="+mj-lt"/>
              </a:rPr>
              <a:t>z dzieckiem leworęcznym.</a:t>
            </a:r>
            <a:endParaRPr lang="en-US" b="1" dirty="0"/>
          </a:p>
        </p:txBody>
      </p:sp>
      <p:pic>
        <p:nvPicPr>
          <p:cNvPr id="5" name="Obraz 4" descr="Chłopiec z zabawkowym szybowcem">
            <a:extLst>
              <a:ext uri="{FF2B5EF4-FFF2-40B4-BE49-F238E27FC236}">
                <a16:creationId xmlns:a16="http://schemas.microsoft.com/office/drawing/2014/main" id="{1F6BA373-3052-4135-9923-D1F86E830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6" y="3543049"/>
            <a:ext cx="4009292" cy="21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782358-954D-48EF-B1C6-1873E082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Ćwiczenia relaksacyjne w przerwach podczas ćwiczeń graficznych: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3A81AB-ACB8-4DDB-B382-9A6828D20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zaciskanie i rozwieranie pięści na przemian, </a:t>
            </a:r>
          </a:p>
          <a:p>
            <a:pPr algn="just"/>
            <a:r>
              <a:rPr lang="pl-PL" dirty="0"/>
              <a:t>zabawy naśladujące ruchy, np. otrzepywania rąk z wody, strzepywanie nitki    z rękawa, wytrzepywanie wody z rękawa. </a:t>
            </a:r>
          </a:p>
        </p:txBody>
      </p:sp>
      <p:pic>
        <p:nvPicPr>
          <p:cNvPr id="6" name="Obraz 5" descr="Dłoń z symbolami">
            <a:extLst>
              <a:ext uri="{FF2B5EF4-FFF2-40B4-BE49-F238E27FC236}">
                <a16:creationId xmlns:a16="http://schemas.microsoft.com/office/drawing/2014/main" id="{F470652C-98B7-4687-BEF9-2C6A781AA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86" y="3873466"/>
            <a:ext cx="3576576" cy="19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DF46DA-662F-4AA5-B045-AA127896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Wytwarzanie nawyków ruchowych związanych z kierunkiem pisania: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F50853-B909-4AAE-BDA8-F39C9A90F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kreślenie linii z zachowaniem kierunku ruchu: linie pionowe – od góry ku dołowi – od lewej strony do prawej, </a:t>
            </a:r>
          </a:p>
          <a:p>
            <a:pPr algn="just"/>
            <a:r>
              <a:rPr lang="pl-PL" dirty="0"/>
              <a:t> rysowanie kół w kierunku przeciwnym do ruchu wskazówek zegara, </a:t>
            </a:r>
          </a:p>
          <a:p>
            <a:pPr algn="just"/>
            <a:r>
              <a:rPr lang="pl-PL" dirty="0"/>
              <a:t>zachowanie kierunku ruchu od lewej do prawej strony podczas rysowania, </a:t>
            </a:r>
            <a:br>
              <a:rPr lang="pl-PL" dirty="0"/>
            </a:br>
            <a:r>
              <a:rPr lang="pl-PL" dirty="0"/>
              <a:t>np. szlaczków. </a:t>
            </a:r>
          </a:p>
        </p:txBody>
      </p:sp>
      <p:pic>
        <p:nvPicPr>
          <p:cNvPr id="8" name="Obraz 7" descr="Dwie strzałki tworzące jedną">
            <a:extLst>
              <a:ext uri="{FF2B5EF4-FFF2-40B4-BE49-F238E27FC236}">
                <a16:creationId xmlns:a16="http://schemas.microsoft.com/office/drawing/2014/main" id="{96F2ADFE-EC94-428A-8538-F65B185A2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24" y="4489258"/>
            <a:ext cx="3322236" cy="19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BD88BE-0D6F-4445-A1AB-66CA0362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Ćwiczenia precyzji ruchów: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494615-6B1B-487B-B927-7A352518D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kreślenie w powietrzu, na tackach z piaskiem i różnymi technikami graficznymi linii pionowych, poziomych, ukośnych, łamanych, krzywych, figur geometrycznych, np. koło, elipsa, kwadrat, trójkąt.</a:t>
            </a:r>
          </a:p>
          <a:p>
            <a:r>
              <a:rPr lang="pl-PL" dirty="0"/>
              <a:t>rysowanie figur, obrysowywanie kształtów geometrycznych bez odrywania ręki od kartki papieru.  </a:t>
            </a:r>
          </a:p>
        </p:txBody>
      </p:sp>
    </p:spTree>
    <p:extLst>
      <p:ext uri="{BB962C8B-B14F-4D97-AF65-F5344CB8AC3E}">
        <p14:creationId xmlns:p14="http://schemas.microsoft.com/office/powerpoint/2010/main" val="25578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03127B-1921-4215-A52C-7E2A0794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6107"/>
          </a:xfrm>
        </p:spPr>
        <p:txBody>
          <a:bodyPr/>
          <a:lstStyle/>
          <a:p>
            <a:r>
              <a:rPr lang="pl-PL" dirty="0"/>
              <a:t>Ważne!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F43F57-E1DE-40AF-9BDE-9CDE6453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4501"/>
            <a:ext cx="8596668" cy="4326862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KROK 1</a:t>
            </a:r>
          </a:p>
          <a:p>
            <a:r>
              <a:rPr lang="pl-PL" dirty="0"/>
              <a:t>rozpoczynamy ćwiczenia od dużych, zamaszystych ruchów w powietrzu i nad kartką</a:t>
            </a:r>
          </a:p>
          <a:p>
            <a:pPr marL="0" indent="0">
              <a:buNone/>
            </a:pPr>
            <a:r>
              <a:rPr lang="pl-PL" b="1" dirty="0"/>
              <a:t>KROK 2</a:t>
            </a:r>
          </a:p>
          <a:p>
            <a:r>
              <a:rPr lang="pl-PL" dirty="0"/>
              <a:t>przechodzimy do rysowania na dużych powierzchniach papieru</a:t>
            </a:r>
          </a:p>
          <a:p>
            <a:pPr marL="0" indent="0">
              <a:buNone/>
            </a:pPr>
            <a:r>
              <a:rPr lang="pl-PL" b="1" dirty="0"/>
              <a:t>KROK 3</a:t>
            </a:r>
          </a:p>
          <a:p>
            <a:r>
              <a:rPr lang="pl-PL" dirty="0"/>
              <a:t>następnie na tabliczkach i kartkach</a:t>
            </a:r>
          </a:p>
          <a:p>
            <a:pPr marL="0" indent="0">
              <a:buNone/>
            </a:pPr>
            <a:r>
              <a:rPr lang="pl-PL" b="1" dirty="0"/>
              <a:t>KROK 4</a:t>
            </a:r>
          </a:p>
          <a:p>
            <a:r>
              <a:rPr lang="pl-PL" dirty="0"/>
              <a:t>rysowanie w liniaturze, to ostatni etap ćwiczeń poprzedzających pisanie. </a:t>
            </a:r>
          </a:p>
        </p:txBody>
      </p:sp>
    </p:spTree>
    <p:extLst>
      <p:ext uri="{BB962C8B-B14F-4D97-AF65-F5344CB8AC3E}">
        <p14:creationId xmlns:p14="http://schemas.microsoft.com/office/powerpoint/2010/main" val="40658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7F43A-0C42-4648-B506-9F0D8F2A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Ćwiczenia współpracy oka i ręki: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F5D300-AA3D-4701-83EE-58B5CB7CC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rysowanie po śladzie, obwodzenie konturów rysunków, </a:t>
            </a:r>
          </a:p>
          <a:p>
            <a:r>
              <a:rPr lang="pl-PL" dirty="0"/>
              <a:t>kalkowanie rysunków przez kalkę lub folię, obrysowywanie za pomocą szablonów, </a:t>
            </a:r>
          </a:p>
          <a:p>
            <a:r>
              <a:rPr lang="pl-PL" dirty="0"/>
              <a:t>zamalowywanie rysunków konturowych, </a:t>
            </a:r>
          </a:p>
          <a:p>
            <a:r>
              <a:rPr lang="pl-PL" dirty="0"/>
              <a:t>zakreskowywanie pól rysunku liniami pionowymi, poziomymi, ukośnymi, falistymi. </a:t>
            </a:r>
          </a:p>
        </p:txBody>
      </p:sp>
      <p:pic>
        <p:nvPicPr>
          <p:cNvPr id="5" name="Obraz 4" descr="Paczka kolorowych ołówków">
            <a:extLst>
              <a:ext uri="{FF2B5EF4-FFF2-40B4-BE49-F238E27FC236}">
                <a16:creationId xmlns:a16="http://schemas.microsoft.com/office/drawing/2014/main" id="{891958C6-EEA3-41E2-8979-7C963D537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52" y="4280598"/>
            <a:ext cx="4139921" cy="21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D269FA-6908-40FA-9924-C33A1778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83095" cy="1320800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Poradnia Psychologiczno-Pedagogiczna nr 1 </a:t>
            </a:r>
            <a:br>
              <a:rPr lang="pl-PL" sz="3200" dirty="0"/>
            </a:br>
            <a:r>
              <a:rPr lang="pl-PL" sz="3200" dirty="0"/>
              <a:t>w Katowicach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860A3F-94E8-42A1-8661-D5669FC48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Opracowały: </a:t>
            </a:r>
          </a:p>
          <a:p>
            <a:pPr marL="0" indent="0" algn="just">
              <a:buNone/>
            </a:pPr>
            <a:r>
              <a:rPr lang="pl-PL" dirty="0"/>
              <a:t>I. </a:t>
            </a:r>
            <a:r>
              <a:rPr lang="pl-PL" dirty="0" err="1"/>
              <a:t>Liguzińska</a:t>
            </a:r>
            <a:r>
              <a:rPr lang="pl-PL" dirty="0"/>
              <a:t> – Wołowiec, A. Donat - na podstawie książki: „Lew ręka rysuje          i pisze. Ćwiczenia przygotowujące do pisania dla dzieci leworęcznych”. </a:t>
            </a:r>
            <a:br>
              <a:rPr lang="pl-PL" dirty="0"/>
            </a:br>
            <a:r>
              <a:rPr lang="pl-PL" dirty="0"/>
              <a:t>M. Bogdanowicz, M. Różyńska.</a:t>
            </a:r>
          </a:p>
        </p:txBody>
      </p:sp>
    </p:spTree>
    <p:extLst>
      <p:ext uri="{BB962C8B-B14F-4D97-AF65-F5344CB8AC3E}">
        <p14:creationId xmlns:p14="http://schemas.microsoft.com/office/powerpoint/2010/main" val="14113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4E44-11FC-47DB-B5AC-A77746F1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57" y="879723"/>
            <a:ext cx="9446390" cy="706964"/>
          </a:xfrm>
        </p:spPr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Prawidłowa pozycja dziecka przy rysowaniu lub pisaniu: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17EC-ED87-4889-83DE-53A73F3C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dirty="0">
                <a:ea typeface="+mn-lt"/>
                <a:cs typeface="+mn-lt"/>
              </a:rPr>
              <a:t>dziecko siedzi przy stole, mając obie stopy oparte o podłogę, plecy wyprostowane, </a:t>
            </a:r>
          </a:p>
          <a:p>
            <a:pPr algn="just"/>
            <a:r>
              <a:rPr lang="pl-PL" dirty="0">
                <a:ea typeface="+mn-lt"/>
                <a:cs typeface="+mn-lt"/>
              </a:rPr>
              <a:t>dziecko siedząc z kolegą w ławce, przy stole, powinno mieć kolegę po prawej stronie (lewa ręka - swoboda ruchów), </a:t>
            </a:r>
          </a:p>
          <a:p>
            <a:pPr algn="just"/>
            <a:r>
              <a:rPr lang="pl-PL" dirty="0">
                <a:ea typeface="+mn-lt"/>
                <a:cs typeface="+mn-lt"/>
              </a:rPr>
              <a:t>kartka papieru lub zeszyt znajdują się nieco na lewo od osi ciała dziecka (lewa ręka podczas rysowania lub pisania zbliża się od strony lewej ku osi ciała),</a:t>
            </a:r>
            <a:endParaRPr lang="pl-PL" dirty="0">
              <a:cs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79B52A7-E932-421D-9C2B-85C0AE864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3368" r="21977"/>
          <a:stretch>
            <a:fillRect/>
          </a:stretch>
        </p:blipFill>
        <p:spPr bwMode="auto">
          <a:xfrm>
            <a:off x="3839890" y="4319996"/>
            <a:ext cx="3099254" cy="22267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4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0BC2-FF6C-4F4D-9D8C-E33D478A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ea typeface="+mj-lt"/>
                <a:cs typeface="+mj-lt"/>
              </a:rPr>
              <a:t>Prawidłowa pozycja dziecka przy rysowaniu lub pisaniu: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1E0BF-5844-4B31-9870-9D7C1C4BC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l-PL" dirty="0">
                <a:ea typeface="+mn-lt"/>
                <a:cs typeface="+mn-lt"/>
              </a:rPr>
              <a:t>kartka papieru lub zeszyt są ułożone ukośnie, lewy górny róg kartki (zeszytu) jest skierowany ku górze, </a:t>
            </a:r>
          </a:p>
          <a:p>
            <a:pPr algn="just"/>
            <a:r>
              <a:rPr lang="pl-PL" dirty="0">
                <a:ea typeface="+mn-lt"/>
                <a:cs typeface="+mn-lt"/>
              </a:rPr>
              <a:t> dziecko dowolnie reguluje kąt nachylenia zeszytu, kartki. </a:t>
            </a:r>
          </a:p>
          <a:p>
            <a:pPr marL="0" indent="0" algn="just">
              <a:buNone/>
            </a:pPr>
            <a:endParaRPr lang="pl-PL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pl-PL" dirty="0">
                <a:ea typeface="+mn-lt"/>
                <a:cs typeface="+mn-lt"/>
              </a:rPr>
              <a:t>Światło! Powinno padać z prawej strony lub z góry (rozproszone).</a:t>
            </a:r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47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14C4-E23A-4772-BE7B-B45B86E7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44" y="868157"/>
            <a:ext cx="9468964" cy="706964"/>
          </a:xfrm>
        </p:spPr>
        <p:txBody>
          <a:bodyPr>
            <a:normAutofit/>
          </a:bodyPr>
          <a:lstStyle/>
          <a:p>
            <a:r>
              <a:rPr lang="pl-PL" dirty="0">
                <a:ea typeface="+mj-lt"/>
                <a:cs typeface="+mj-lt"/>
              </a:rPr>
              <a:t>Sposób trzymania ołówka, kredki: 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C8B70-8B1C-4DB6-B511-F6454391D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dirty="0">
                <a:ea typeface="+mn-lt"/>
                <a:cs typeface="+mn-lt"/>
              </a:rPr>
              <a:t>dziecko powinno trzymać ołówek, kredkę w trzech palcach: między kciukiem   i palcem środkowym, naciskając ołówek, kredkę od góry palcem wskazującym, </a:t>
            </a:r>
          </a:p>
          <a:p>
            <a:pPr algn="just"/>
            <a:r>
              <a:rPr lang="pl-PL" dirty="0">
                <a:ea typeface="+mn-lt"/>
                <a:cs typeface="+mn-lt"/>
              </a:rPr>
              <a:t>drugi koniec ołówka, kredki powinien być skierowany ku lewemu ramieniu, </a:t>
            </a:r>
          </a:p>
          <a:p>
            <a:pPr algn="just"/>
            <a:r>
              <a:rPr lang="pl-PL" dirty="0">
                <a:ea typeface="+mn-lt"/>
                <a:cs typeface="+mn-lt"/>
              </a:rPr>
              <a:t>podczas pisania palce powinny się znajdować poniżej liniatury zeszytu.</a:t>
            </a:r>
            <a:endParaRPr lang="pl-PL" dirty="0">
              <a:cs typeface="Calibri"/>
            </a:endParaRPr>
          </a:p>
        </p:txBody>
      </p:sp>
      <p:pic>
        <p:nvPicPr>
          <p:cNvPr id="5" name="Picture 5" descr="Wielobarwne kredki">
            <a:extLst>
              <a:ext uri="{FF2B5EF4-FFF2-40B4-BE49-F238E27FC236}">
                <a16:creationId xmlns:a16="http://schemas.microsoft.com/office/drawing/2014/main" id="{837C405C-DA20-44AA-9C38-7A78860A6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994" y="4225064"/>
            <a:ext cx="2743199" cy="18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5986-02F1-462E-B029-970590AC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ea typeface="+mj-lt"/>
                <a:cs typeface="+mj-lt"/>
              </a:rPr>
              <a:t>Sposób trzymania ołówka, kredki</a:t>
            </a:r>
            <a:r>
              <a:rPr lang="en-US" dirty="0">
                <a:ea typeface="+mj-lt"/>
                <a:cs typeface="+mj-lt"/>
              </a:rPr>
              <a:t>: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70A84-FBDA-4094-B39A-E971003A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Nakładka na przybory do pisania! – w przypadku nieprawidłowego trzymania ołówka, kredki itp. </a:t>
            </a:r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EFB68F-EA4B-4525-A7ED-D4E4DAB7F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2100" r="4257" b="4388"/>
          <a:stretch>
            <a:fillRect/>
          </a:stretch>
        </p:blipFill>
        <p:spPr bwMode="auto">
          <a:xfrm>
            <a:off x="2125890" y="3429000"/>
            <a:ext cx="522128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1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76F82-A9AA-442F-976A-C579BA03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/>
              <a:t>Ważne umiejętności, które powinny być rozwijane u dzieci leworęcznych w okresie poprzedzającym naukę pisania: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5F5AD2-BBA4-45DB-943B-57B9BAC4E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umiejętność różnicowania kierunków w przestrzeni: góra, dół, przed, za, w, obok, między itp., </a:t>
            </a:r>
          </a:p>
          <a:p>
            <a:r>
              <a:rPr lang="pl-PL" dirty="0"/>
              <a:t>odróżnianie prawej i lewej strony własnego ciała, </a:t>
            </a:r>
          </a:p>
          <a:p>
            <a:r>
              <a:rPr lang="pl-PL" dirty="0"/>
              <a:t>odróżnianie kierunku: „na prawo” i „na lewo”, </a:t>
            </a:r>
          </a:p>
          <a:p>
            <a:r>
              <a:rPr lang="pl-PL" dirty="0"/>
              <a:t>funkcje wzrokowo – przestrzenne, koordynacja wzrokowo – ruchowa.</a:t>
            </a:r>
          </a:p>
        </p:txBody>
      </p:sp>
      <p:pic>
        <p:nvPicPr>
          <p:cNvPr id="4" name="Obraz 3" descr="Szkielety sześcianów 3D">
            <a:extLst>
              <a:ext uri="{FF2B5EF4-FFF2-40B4-BE49-F238E27FC236}">
                <a16:creationId xmlns:a16="http://schemas.microsoft.com/office/drawing/2014/main" id="{756376FA-D9A5-42B9-869C-4823BF834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4" y="4400046"/>
            <a:ext cx="2850591" cy="18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C9A7C0-FEDE-44ED-B715-55213CBF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/>
              <a:t>Ćwiczenia usprawniające technikę </a:t>
            </a:r>
            <a:br>
              <a:rPr lang="pl-PL" sz="3600" dirty="0"/>
            </a:br>
            <a:r>
              <a:rPr lang="pl-PL" sz="3600" dirty="0"/>
              <a:t>rysowania i pisania:</a:t>
            </a:r>
            <a:br>
              <a:rPr lang="pl-PL" sz="3600" dirty="0"/>
            </a:br>
            <a:endParaRPr lang="pl-PL" dirty="0"/>
          </a:p>
        </p:txBody>
      </p:sp>
      <p:pic>
        <p:nvPicPr>
          <p:cNvPr id="4" name="Obraz 3" descr="Rysunek rodzinny na papierze">
            <a:extLst>
              <a:ext uri="{FF2B5EF4-FFF2-40B4-BE49-F238E27FC236}">
                <a16:creationId xmlns:a16="http://schemas.microsoft.com/office/drawing/2014/main" id="{6BEFA08C-6A29-4612-9D8F-98AA4BBFB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07" y="2718708"/>
            <a:ext cx="4563372" cy="26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4D6DF4-10E6-4A40-B308-AFDB489E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41020"/>
            <a:ext cx="9239032" cy="1139612"/>
          </a:xfrm>
        </p:spPr>
        <p:txBody>
          <a:bodyPr>
            <a:normAutofit fontScale="90000"/>
          </a:bodyPr>
          <a:lstStyle/>
          <a:p>
            <a:br>
              <a:rPr lang="pl-PL" sz="2800" dirty="0"/>
            </a:br>
            <a:r>
              <a:rPr lang="pl-PL" sz="2800" dirty="0"/>
              <a:t>Ćwiczenia ułatwiające opanowanie prawidłowego chwytu         i sposobu trzymania ołówka, kredki: </a:t>
            </a:r>
            <a:br>
              <a:rPr lang="pl-PL" sz="2800" dirty="0"/>
            </a:br>
            <a:br>
              <a:rPr lang="pl-PL" sz="2800" dirty="0"/>
            </a:br>
            <a:br>
              <a:rPr lang="pl-PL" sz="2800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52EBE1-3040-4355-A485-5A77D80CE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lepienie kulek z plasteliny, zgniatanie palcami kulek z papieru,</a:t>
            </a:r>
          </a:p>
          <a:p>
            <a:r>
              <a:rPr lang="pl-PL" dirty="0"/>
              <a:t>wydzieranie drobnych papierków, wyskubywanie nitek, </a:t>
            </a:r>
          </a:p>
          <a:p>
            <a:r>
              <a:rPr lang="pl-PL" dirty="0"/>
              <a:t>kruszenie, rozsypywanie kaszy, piasku na tacy, drobnymi ruchami palców.</a:t>
            </a:r>
          </a:p>
        </p:txBody>
      </p:sp>
      <p:pic>
        <p:nvPicPr>
          <p:cNvPr id="8" name="Obraz 7" descr="Trójwymiarowy kolor origami">
            <a:extLst>
              <a:ext uri="{FF2B5EF4-FFF2-40B4-BE49-F238E27FC236}">
                <a16:creationId xmlns:a16="http://schemas.microsoft.com/office/drawing/2014/main" id="{B9FD239B-D256-45A4-9B8F-877B865D8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80" y="4219053"/>
            <a:ext cx="4079631" cy="17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0DE8A-82F6-40D9-BE93-649A63D2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Ćwiczenia usprawniające kontrolowanie siły nacisku ręki dziecka w trakcie pisania: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861270-C4FF-4514-8425-34B3C6D4F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kreślenie linii, figur itp. na tackach z kaszą, </a:t>
            </a:r>
          </a:p>
          <a:p>
            <a:pPr algn="just"/>
            <a:r>
              <a:rPr lang="pl-PL" dirty="0"/>
              <a:t>wykonywanie ćwiczeń graficznych, przy użyciu różnych narzędzi: kredy, kredek woskowych, węgla rysunkowego, ołówka, pędzli i mazaków różnej grubości, </a:t>
            </a:r>
          </a:p>
          <a:p>
            <a:pPr algn="just"/>
            <a:r>
              <a:rPr lang="pl-PL" dirty="0"/>
              <a:t>obrysowanie konturów rysunków w pozycji stojącej (na papierze leżącym na stole lub zawieszonym na ścianie).</a:t>
            </a:r>
          </a:p>
        </p:txBody>
      </p:sp>
      <p:pic>
        <p:nvPicPr>
          <p:cNvPr id="6" name="Obraz 5" descr="Ręczne pisanie notatek programu Sticky Notes">
            <a:extLst>
              <a:ext uri="{FF2B5EF4-FFF2-40B4-BE49-F238E27FC236}">
                <a16:creationId xmlns:a16="http://schemas.microsoft.com/office/drawing/2014/main" id="{656D06B7-F460-4186-9BD4-2A4E33E0F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33" y="4256142"/>
            <a:ext cx="3251528" cy="2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679</Words>
  <Application>Microsoft Office PowerPoint</Application>
  <PresentationFormat>Panoramiczny</PresentationFormat>
  <Paragraphs>58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Faseta</vt:lpstr>
      <vt:lpstr>Zasady pracy  z dzieckiem leworęcznym.</vt:lpstr>
      <vt:lpstr>Prawidłowa pozycja dziecka przy rysowaniu lub pisaniu:</vt:lpstr>
      <vt:lpstr>Prawidłowa pozycja dziecka przy rysowaniu lub pisaniu:</vt:lpstr>
      <vt:lpstr>Sposób trzymania ołówka, kredki: </vt:lpstr>
      <vt:lpstr>Sposób trzymania ołówka, kredki: </vt:lpstr>
      <vt:lpstr>Ważne umiejętności, które powinny być rozwijane u dzieci leworęcznych w okresie poprzedzającym naukę pisania: </vt:lpstr>
      <vt:lpstr>Ćwiczenia usprawniające technikę  rysowania i pisania: </vt:lpstr>
      <vt:lpstr> Ćwiczenia ułatwiające opanowanie prawidłowego chwytu         i sposobu trzymania ołówka, kredki:     </vt:lpstr>
      <vt:lpstr>Ćwiczenia usprawniające kontrolowanie siły nacisku ręki dziecka w trakcie pisania:  </vt:lpstr>
      <vt:lpstr>Ćwiczenia relaksacyjne w przerwach podczas ćwiczeń graficznych:  </vt:lpstr>
      <vt:lpstr>Wytwarzanie nawyków ruchowych związanych z kierunkiem pisania:  </vt:lpstr>
      <vt:lpstr>Ćwiczenia precyzji ruchów:</vt:lpstr>
      <vt:lpstr>Ważne!</vt:lpstr>
      <vt:lpstr>Ćwiczenia współpracy oka i ręki:  </vt:lpstr>
      <vt:lpstr>Poradnia Psychologiczno-Pedagogiczna nr 1  w Katowicach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48602</dc:creator>
  <cp:lastModifiedBy>48602782001</cp:lastModifiedBy>
  <cp:revision>103</cp:revision>
  <dcterms:created xsi:type="dcterms:W3CDTF">2021-02-20T19:31:40Z</dcterms:created>
  <dcterms:modified xsi:type="dcterms:W3CDTF">2021-03-07T14:55:35Z</dcterms:modified>
</cp:coreProperties>
</file>