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  <p:embeddedFont>
      <p:font typeface="Pacifico"/>
      <p:regular r:id="rId30"/>
    </p:embeddedFont>
    <p:embeddedFont>
      <p:font typeface="Alfa Slab On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Caveat-regular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faSlabOne-regular.fntdata"/><Relationship Id="rId30" Type="http://schemas.openxmlformats.org/officeDocument/2006/relationships/font" Target="fonts/Pacific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7676b7e6a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7676b7e6a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676b7e6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676b7e6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7676b7e6a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7676b7e6a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7676b7e6a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7676b7e6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7676b7e6a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7676b7e6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8b18d4da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8b18d4da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8b18d4da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8b18d4da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7676b7e6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7676b7e6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97a75bd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97a75bd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7676b7e6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7676b7e6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7676b7e6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7676b7e6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7676b7e6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7676b7e6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7676b7e6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7676b7e6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676b7e6a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7676b7e6a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7676b7e6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7676b7e6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676b7e6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7676b7e6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7676b7e6a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7676b7e6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WIOSNA 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ANASTAZJA ORSKA 8C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KRZEWY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88" y="16679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113" y="6482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0350" y="2515725"/>
            <a:ext cx="27241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4763" y="27625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7513" y="3860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1900"/>
              <a:t>             OGRODNICY TEŻ SIEJĄ PIERWSZE WARZYWA I OWOCE</a:t>
            </a:r>
            <a:endParaRPr b="1"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00" y="571775"/>
            <a:ext cx="3656200" cy="25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055" y="2159880"/>
            <a:ext cx="3805294" cy="25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874600">
            <a:off x="7726793" y="235287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874600">
            <a:off x="3217518" y="3502912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240698">
            <a:off x="1016693" y="3672337"/>
            <a:ext cx="1177863" cy="88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180412">
            <a:off x="5079968" y="338962"/>
            <a:ext cx="1177864" cy="8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17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WIOSENNE WARZYWA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339" y="797787"/>
            <a:ext cx="5931324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97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                              </a:t>
            </a:r>
            <a:r>
              <a:rPr b="1" lang="pl" sz="1900"/>
              <a:t>Z CIEPŁYCH KRAJÓW WRACAJĄ PTAKI</a:t>
            </a:r>
            <a:endParaRPr b="1" sz="1900"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200" y="874050"/>
            <a:ext cx="6878076" cy="9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50" y="2623588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400" y="3429000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6">
            <a:alphaModFix/>
          </a:blip>
          <a:srcRect b="0" l="41592" r="0" t="0"/>
          <a:stretch/>
        </p:blipFill>
        <p:spPr>
          <a:xfrm>
            <a:off x="3780257" y="3053600"/>
            <a:ext cx="18859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424525" y="17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Ptaki cd.</a:t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311700" y="705225"/>
            <a:ext cx="85206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   .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88" y="839563"/>
            <a:ext cx="20097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700" y="3261313"/>
            <a:ext cx="221932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>
            <a:off x="4844750" y="598750"/>
            <a:ext cx="3049200" cy="2491800"/>
          </a:xfrm>
          <a:prstGeom prst="horizontalScroll">
            <a:avLst>
              <a:gd fmla="val 12500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JASKÓŁKA swoim przylotem zwiastuje wiosnę. Z gliny, błota i śliny nad oknem lub dachem buduje swoje gniazdo. Pożywieniem tych ptaków są owady schwytane podczas lotu.</a:t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594500" y="2565075"/>
            <a:ext cx="3027900" cy="2444700"/>
          </a:xfrm>
          <a:prstGeom prst="horizontalScroll">
            <a:avLst>
              <a:gd fmla="val 125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pierwszy wita wiosną SKOWRONEK: radosnym i głośnym śpiewem.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Gniazdo ma między skibami ziemi. Odżywia się owadami i nasionami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 rot="1380739">
            <a:off x="2896197" y="1749070"/>
            <a:ext cx="630038" cy="620782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27"/>
          <p:cNvCxnSpPr/>
          <p:nvPr/>
        </p:nvCxnSpPr>
        <p:spPr>
          <a:xfrm>
            <a:off x="4302513" y="1217625"/>
            <a:ext cx="18900" cy="336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7"/>
          <p:cNvSpPr/>
          <p:nvPr/>
        </p:nvSpPr>
        <p:spPr>
          <a:xfrm rot="-8418792">
            <a:off x="4985663" y="3359929"/>
            <a:ext cx="629981" cy="620648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311700" y="162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Ptaki cd.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95450" y="778200"/>
            <a:ext cx="8520600" cy="4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.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38" y="883900"/>
            <a:ext cx="21621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/>
          <p:nvPr/>
        </p:nvSpPr>
        <p:spPr>
          <a:xfrm>
            <a:off x="359425" y="2465050"/>
            <a:ext cx="3027900" cy="2584500"/>
          </a:xfrm>
          <a:prstGeom prst="horizontalScroll">
            <a:avLst>
              <a:gd fmla="val 125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BOCIANY wracają do swoich gniazd, lecz często muszą je odbudowywać lub nawet robić od nowa. Zakłada je na stodołach lub na wysokich drzewach. Odżywiają się żabami, myszami i pasikonikami.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" name="Google Shape;197;p28"/>
          <p:cNvCxnSpPr/>
          <p:nvPr/>
        </p:nvCxnSpPr>
        <p:spPr>
          <a:xfrm>
            <a:off x="4302513" y="1217625"/>
            <a:ext cx="18900" cy="336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8" name="Google Shape;19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902" y="2852400"/>
            <a:ext cx="19846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/>
          <p:nvPr/>
        </p:nvSpPr>
        <p:spPr>
          <a:xfrm>
            <a:off x="5175775" y="323075"/>
            <a:ext cx="3027900" cy="2584500"/>
          </a:xfrm>
          <a:prstGeom prst="horizontalScroll">
            <a:avLst>
              <a:gd fmla="val 12500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SZPAK przylatuje wczesną wiosną. Często odszukuje swoje budki lęgowe lub dziuple. Przynosi gałązki i siano. Zakłada w nich gniazdo. Zjada owady, dżdżownice i wiśnie. </a:t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 rot="1380739">
            <a:off x="3084247" y="1664445"/>
            <a:ext cx="630038" cy="620782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 rot="-9047184">
            <a:off x="5183052" y="3077003"/>
            <a:ext cx="630037" cy="620771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WRACAJĄCE PTAKI</a:t>
            </a:r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.</a:t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849" y="1300425"/>
            <a:ext cx="4292925" cy="32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31" y="1376606"/>
            <a:ext cx="3846675" cy="25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180412">
            <a:off x="4594418" y="148462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180412">
            <a:off x="6980493" y="288462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 rotWithShape="1">
          <a:blip r:embed="rId5">
            <a:alphaModFix/>
          </a:blip>
          <a:srcRect b="32276" l="26968" r="28069" t="33909"/>
          <a:stretch/>
        </p:blipFill>
        <p:spPr>
          <a:xfrm rot="180412">
            <a:off x="1036868" y="4016737"/>
            <a:ext cx="1177864" cy="8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 za uwagę &lt;3</a:t>
            </a:r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b="3121" l="6828" r="3445" t="44944"/>
          <a:stretch/>
        </p:blipFill>
        <p:spPr>
          <a:xfrm>
            <a:off x="1313833" y="188076"/>
            <a:ext cx="6516329" cy="38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51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40834" l="21493" r="18587" t="19742"/>
          <a:stretch/>
        </p:blipFill>
        <p:spPr>
          <a:xfrm>
            <a:off x="2241175" y="524675"/>
            <a:ext cx="4661650" cy="19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b="15846" l="9401" r="51030" t="21371"/>
          <a:stretch/>
        </p:blipFill>
        <p:spPr>
          <a:xfrm>
            <a:off x="6152025" y="190500"/>
            <a:ext cx="941033" cy="8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12" y="0"/>
            <a:ext cx="74939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7115750" y="2835100"/>
            <a:ext cx="10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acifico"/>
                <a:ea typeface="Pacifico"/>
                <a:cs typeface="Pacifico"/>
                <a:sym typeface="Pacifico"/>
              </a:rPr>
              <a:t>WIOSNA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7087850" y="2486075"/>
            <a:ext cx="1120500" cy="1008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2000"/>
              <a:t>             </a:t>
            </a:r>
            <a:r>
              <a:rPr b="1" lang="pl" sz="2000"/>
              <a:t>WIOSNĄ ROZWIJAJĄ SIĘ PIERWSZE WIOSENNE KWIATY:</a:t>
            </a:r>
            <a:endParaRPr b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KWIATY WIOSENNE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25" y="1147250"/>
            <a:ext cx="2129835" cy="28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7313" y="1147250"/>
            <a:ext cx="2189375" cy="28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875" y="1138081"/>
            <a:ext cx="2189375" cy="28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210250" y="4125775"/>
            <a:ext cx="175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ourier New"/>
                <a:ea typeface="Courier New"/>
                <a:cs typeface="Courier New"/>
                <a:sym typeface="Courier New"/>
              </a:rPr>
              <a:t>żonkil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168575" y="4125775"/>
            <a:ext cx="197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ourier New"/>
                <a:ea typeface="Courier New"/>
                <a:cs typeface="Courier New"/>
                <a:sym typeface="Courier New"/>
              </a:rPr>
              <a:t>tulipan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6813175" y="4125775"/>
            <a:ext cx="192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ourier New"/>
                <a:ea typeface="Courier New"/>
                <a:cs typeface="Courier New"/>
                <a:sym typeface="Courier New"/>
              </a:rPr>
              <a:t>konwalia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874600">
            <a:off x="7187993" y="133962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-1063270">
            <a:off x="4786368" y="94012"/>
            <a:ext cx="1177863" cy="8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cd. WIOSENNE KWIATY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225" y="1343024"/>
            <a:ext cx="2641825" cy="23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75" y="1266275"/>
            <a:ext cx="2228025" cy="23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675" y="1343025"/>
            <a:ext cx="2451750" cy="22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694750" y="3922050"/>
            <a:ext cx="182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ourier New"/>
                <a:ea typeface="Courier New"/>
                <a:cs typeface="Courier New"/>
                <a:sym typeface="Courier New"/>
              </a:rPr>
              <a:t>przebiśnieg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776375" y="3922050"/>
            <a:ext cx="216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ourier New"/>
                <a:ea typeface="Courier New"/>
                <a:cs typeface="Courier New"/>
                <a:sym typeface="Courier New"/>
              </a:rPr>
              <a:t>krokus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848725" y="3922050"/>
            <a:ext cx="182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Courier New"/>
                <a:ea typeface="Courier New"/>
                <a:cs typeface="Courier New"/>
                <a:sym typeface="Courier New"/>
              </a:rPr>
              <a:t>zawilec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-36">
            <a:off x="7379393" y="143437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874600">
            <a:off x="5380268" y="246487"/>
            <a:ext cx="1177864" cy="8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1900"/>
              <a:t>                          </a:t>
            </a:r>
            <a:r>
              <a:rPr b="1" lang="pl" sz="1900"/>
              <a:t>ZAKWITAJĄ RÓŻNE DRZEWA OWOCOWE</a:t>
            </a:r>
            <a:endParaRPr b="1"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DRZEWA OWOCOWE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313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pl" sz="2100"/>
              <a:t>W sadach najczęściej drzewa są pokryte kwiatami</a:t>
            </a:r>
            <a:endParaRPr i="1" sz="2100"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600" y="2012650"/>
            <a:ext cx="2691933" cy="20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802" y="2340150"/>
            <a:ext cx="2710825" cy="20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3957528" y="1880375"/>
            <a:ext cx="1849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latin typeface="Caveat"/>
                <a:ea typeface="Caveat"/>
                <a:cs typeface="Caveat"/>
                <a:sym typeface="Caveat"/>
              </a:rPr>
              <a:t>pierwsze zakwitają 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latin typeface="Caveat"/>
                <a:ea typeface="Caveat"/>
                <a:cs typeface="Caveat"/>
                <a:sym typeface="Caveat"/>
              </a:rPr>
              <a:t>czereśnie i wiśnie</a:t>
            </a:r>
            <a:endParaRPr sz="2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20"/>
          <p:cNvSpPr/>
          <p:nvPr/>
        </p:nvSpPr>
        <p:spPr>
          <a:xfrm rot="5400000">
            <a:off x="4997600" y="3080975"/>
            <a:ext cx="537900" cy="5373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rot="-5400000">
            <a:off x="4118825" y="3063275"/>
            <a:ext cx="537300" cy="572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3375" y="526650"/>
            <a:ext cx="2500025" cy="14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874600">
            <a:off x="4766343" y="436987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-2007188">
            <a:off x="146593" y="3939912"/>
            <a:ext cx="1177864" cy="88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6">
            <a:alphaModFix/>
          </a:blip>
          <a:srcRect b="32276" l="26968" r="28069" t="33909"/>
          <a:stretch/>
        </p:blipFill>
        <p:spPr>
          <a:xfrm rot="874600">
            <a:off x="4257231" y="4002712"/>
            <a:ext cx="1177864" cy="8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1900"/>
              <a:t>                                                KWITNĄ TEŻ KRZEWY :)</a:t>
            </a:r>
            <a:endParaRPr b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